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59" r:id="rId2"/>
    <p:sldId id="456" r:id="rId3"/>
    <p:sldId id="485" r:id="rId4"/>
    <p:sldId id="486" r:id="rId5"/>
    <p:sldId id="488" r:id="rId6"/>
    <p:sldId id="490" r:id="rId7"/>
    <p:sldId id="491" r:id="rId8"/>
    <p:sldId id="493" r:id="rId9"/>
    <p:sldId id="494" r:id="rId10"/>
    <p:sldId id="495" r:id="rId11"/>
    <p:sldId id="496" r:id="rId12"/>
    <p:sldId id="499" r:id="rId13"/>
    <p:sldId id="500" r:id="rId14"/>
    <p:sldId id="501" r:id="rId15"/>
    <p:sldId id="432" r:id="rId16"/>
    <p:sldId id="270" r:id="rId17"/>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CC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6FF0E6-FE66-4846-8540-F4DD90F168AE}" type="doc">
      <dgm:prSet loTypeId="urn:microsoft.com/office/officeart/2008/layout/VerticalCurvedList" loCatId="list" qsTypeId="urn:microsoft.com/office/officeart/2005/8/quickstyle/3d3" qsCatId="3D" csTypeId="urn:microsoft.com/office/officeart/2005/8/colors/colorful1" csCatId="colorful" phldr="1"/>
      <dgm:spPr/>
      <dgm:t>
        <a:bodyPr/>
        <a:lstStyle/>
        <a:p>
          <a:endParaRPr lang="en-US"/>
        </a:p>
      </dgm:t>
    </dgm:pt>
    <dgm:pt modelId="{CB187FA6-6C5F-46C7-B8DE-26D932B4F51F}">
      <dgm:prSet/>
      <dgm:spPr/>
      <dgm:t>
        <a:bodyPr/>
        <a:lstStyle/>
        <a:p>
          <a:r>
            <a:rPr lang="ar-EG" dirty="0" smtClean="0">
              <a:latin typeface="Arabic Typesetting" pitchFamily="66" charset="-78"/>
              <a:cs typeface="Arabic Typesetting" pitchFamily="66" charset="-78"/>
            </a:rPr>
            <a:t>مقدمه و الباب الأول: الأحكام العامة</a:t>
          </a:r>
        </a:p>
      </dgm:t>
    </dgm:pt>
    <dgm:pt modelId="{0FFBD8A7-EEE2-4E71-AC8F-7681C45336F9}" type="parTrans" cxnId="{EB71C29E-FE97-401B-B30C-86123FFD164E}">
      <dgm:prSet/>
      <dgm:spPr/>
      <dgm:t>
        <a:bodyPr/>
        <a:lstStyle/>
        <a:p>
          <a:endParaRPr lang="en-US">
            <a:latin typeface="Arabic Typesetting" pitchFamily="66" charset="-78"/>
            <a:cs typeface="Arabic Typesetting" pitchFamily="66" charset="-78"/>
          </a:endParaRPr>
        </a:p>
      </dgm:t>
    </dgm:pt>
    <dgm:pt modelId="{24E615DC-1621-4315-A58A-78EDC8D2D9DC}" type="sibTrans" cxnId="{EB71C29E-FE97-401B-B30C-86123FFD164E}">
      <dgm:prSet/>
      <dgm:spPr/>
      <dgm:t>
        <a:bodyPr/>
        <a:lstStyle/>
        <a:p>
          <a:endParaRPr lang="en-US">
            <a:latin typeface="Arabic Typesetting" pitchFamily="66" charset="-78"/>
            <a:cs typeface="Arabic Typesetting" pitchFamily="66" charset="-78"/>
          </a:endParaRPr>
        </a:p>
      </dgm:t>
    </dgm:pt>
    <dgm:pt modelId="{5860762A-9194-49FE-93C2-017BA2F54932}">
      <dgm:prSet/>
      <dgm:spPr/>
      <dgm:t>
        <a:bodyPr/>
        <a:lstStyle/>
        <a:p>
          <a:r>
            <a:rPr lang="ar-EG" dirty="0" smtClean="0">
              <a:latin typeface="Arabic Typesetting" pitchFamily="66" charset="-78"/>
              <a:cs typeface="Arabic Typesetting" pitchFamily="66" charset="-78"/>
            </a:rPr>
            <a:t>الباب الثانى: الجهاز القومى لتنظيم الاتصالات</a:t>
          </a:r>
        </a:p>
      </dgm:t>
    </dgm:pt>
    <dgm:pt modelId="{7FE675E8-A1D6-4005-8E3C-12F07FA48127}" type="parTrans" cxnId="{D3A55D31-6DED-417D-A877-E05222868E43}">
      <dgm:prSet/>
      <dgm:spPr/>
      <dgm:t>
        <a:bodyPr/>
        <a:lstStyle/>
        <a:p>
          <a:endParaRPr lang="en-US"/>
        </a:p>
      </dgm:t>
    </dgm:pt>
    <dgm:pt modelId="{541E5318-ACF3-44AD-B8D9-FDB34FF835BA}" type="sibTrans" cxnId="{D3A55D31-6DED-417D-A877-E05222868E43}">
      <dgm:prSet/>
      <dgm:spPr/>
      <dgm:t>
        <a:bodyPr/>
        <a:lstStyle/>
        <a:p>
          <a:endParaRPr lang="en-US"/>
        </a:p>
      </dgm:t>
    </dgm:pt>
    <dgm:pt modelId="{6399A9D8-3970-4A63-9410-1FFAF20D1A70}">
      <dgm:prSet/>
      <dgm:spPr/>
      <dgm:t>
        <a:bodyPr/>
        <a:lstStyle/>
        <a:p>
          <a:r>
            <a:rPr lang="ar-EG" dirty="0" smtClean="0">
              <a:latin typeface="Arabic Typesetting" pitchFamily="66" charset="-78"/>
              <a:cs typeface="Arabic Typesetting" pitchFamily="66" charset="-78"/>
            </a:rPr>
            <a:t>الباب الثالث : التراخيص والتصاريح</a:t>
          </a:r>
        </a:p>
      </dgm:t>
    </dgm:pt>
    <dgm:pt modelId="{A0AAC66B-847B-4857-9602-35CC390992CF}" type="parTrans" cxnId="{C3308557-E6FA-4AD7-BEA3-C915A7A62723}">
      <dgm:prSet/>
      <dgm:spPr/>
      <dgm:t>
        <a:bodyPr/>
        <a:lstStyle/>
        <a:p>
          <a:pPr rtl="1"/>
          <a:endParaRPr lang="ar-EG"/>
        </a:p>
      </dgm:t>
    </dgm:pt>
    <dgm:pt modelId="{1BF72840-C74F-4106-95C3-6B03AF663621}" type="sibTrans" cxnId="{C3308557-E6FA-4AD7-BEA3-C915A7A62723}">
      <dgm:prSet/>
      <dgm:spPr/>
      <dgm:t>
        <a:bodyPr/>
        <a:lstStyle/>
        <a:p>
          <a:pPr rtl="1"/>
          <a:endParaRPr lang="ar-EG"/>
        </a:p>
      </dgm:t>
    </dgm:pt>
    <dgm:pt modelId="{1568B9A6-709A-4554-9953-9585F64BB44F}">
      <dgm:prSet/>
      <dgm:spPr/>
      <dgm:t>
        <a:bodyPr/>
        <a:lstStyle/>
        <a:p>
          <a:r>
            <a:rPr lang="ar-EG" dirty="0" smtClean="0">
              <a:latin typeface="Arabic Typesetting" pitchFamily="66" charset="-78"/>
              <a:cs typeface="Arabic Typesetting" pitchFamily="66" charset="-78"/>
            </a:rPr>
            <a:t>الباب الرابع: إدارة الطيف الترددى وترخيص استخدامه</a:t>
          </a:r>
        </a:p>
      </dgm:t>
    </dgm:pt>
    <dgm:pt modelId="{B81E1FD9-0945-45F2-BA49-DB426E519FE2}" type="parTrans" cxnId="{0D8D0E7B-F3F9-496C-B309-E3EB7A7227AE}">
      <dgm:prSet/>
      <dgm:spPr/>
      <dgm:t>
        <a:bodyPr/>
        <a:lstStyle/>
        <a:p>
          <a:pPr rtl="1"/>
          <a:endParaRPr lang="ar-EG"/>
        </a:p>
      </dgm:t>
    </dgm:pt>
    <dgm:pt modelId="{91BEE0BE-FDC1-43F8-991D-CB8F092F2C77}" type="sibTrans" cxnId="{0D8D0E7B-F3F9-496C-B309-E3EB7A7227AE}">
      <dgm:prSet/>
      <dgm:spPr/>
      <dgm:t>
        <a:bodyPr/>
        <a:lstStyle/>
        <a:p>
          <a:pPr rtl="1"/>
          <a:endParaRPr lang="ar-EG"/>
        </a:p>
      </dgm:t>
    </dgm:pt>
    <dgm:pt modelId="{23FDBC78-A8C0-4BD2-A5D1-FD91E72E5276}">
      <dgm:prSet/>
      <dgm:spPr/>
      <dgm:t>
        <a:bodyPr/>
        <a:lstStyle/>
        <a:p>
          <a:r>
            <a:rPr lang="ar-EG" dirty="0" smtClean="0">
              <a:latin typeface="Arabic Typesetting" pitchFamily="66" charset="-78"/>
              <a:cs typeface="Arabic Typesetting" pitchFamily="66" charset="-78"/>
            </a:rPr>
            <a:t>الباب السادس:  الأمن القومى والتعبئة العامة</a:t>
          </a:r>
        </a:p>
      </dgm:t>
    </dgm:pt>
    <dgm:pt modelId="{B259E164-EA5C-41F0-AAFE-0EDC91E39750}" type="parTrans" cxnId="{1D953734-87B9-44B0-A6DF-1F800C7DB4A5}">
      <dgm:prSet/>
      <dgm:spPr/>
      <dgm:t>
        <a:bodyPr/>
        <a:lstStyle/>
        <a:p>
          <a:pPr rtl="1"/>
          <a:endParaRPr lang="ar-EG"/>
        </a:p>
      </dgm:t>
    </dgm:pt>
    <dgm:pt modelId="{D60BDB68-67B2-4703-801A-5A4802E48577}" type="sibTrans" cxnId="{1D953734-87B9-44B0-A6DF-1F800C7DB4A5}">
      <dgm:prSet/>
      <dgm:spPr/>
      <dgm:t>
        <a:bodyPr/>
        <a:lstStyle/>
        <a:p>
          <a:pPr rtl="1"/>
          <a:endParaRPr lang="ar-EG"/>
        </a:p>
      </dgm:t>
    </dgm:pt>
    <dgm:pt modelId="{4927319F-B6D1-4D2B-828A-D19072E70B99}">
      <dgm:prSet/>
      <dgm:spPr/>
      <dgm:t>
        <a:bodyPr/>
        <a:lstStyle/>
        <a:p>
          <a:r>
            <a:rPr lang="ar-EG" dirty="0" smtClean="0">
              <a:latin typeface="Arabic Typesetting" pitchFamily="66" charset="-78"/>
              <a:cs typeface="Arabic Typesetting" pitchFamily="66" charset="-78"/>
            </a:rPr>
            <a:t>الباب السابع:  العقوبات</a:t>
          </a:r>
        </a:p>
      </dgm:t>
    </dgm:pt>
    <dgm:pt modelId="{B4793582-3D3A-4FA0-8484-DA8C3FB79BB0}" type="parTrans" cxnId="{C7C978CE-C9FA-46F2-B392-86E1CA9CA6C2}">
      <dgm:prSet/>
      <dgm:spPr/>
      <dgm:t>
        <a:bodyPr/>
        <a:lstStyle/>
        <a:p>
          <a:pPr rtl="1"/>
          <a:endParaRPr lang="ar-EG"/>
        </a:p>
      </dgm:t>
    </dgm:pt>
    <dgm:pt modelId="{EEEC6D7F-6853-48BA-A6E1-2ABD356E8E3B}" type="sibTrans" cxnId="{C7C978CE-C9FA-46F2-B392-86E1CA9CA6C2}">
      <dgm:prSet/>
      <dgm:spPr/>
      <dgm:t>
        <a:bodyPr/>
        <a:lstStyle/>
        <a:p>
          <a:pPr rtl="1"/>
          <a:endParaRPr lang="ar-EG"/>
        </a:p>
      </dgm:t>
    </dgm:pt>
    <dgm:pt modelId="{03A2F1EB-A95F-4344-A737-FC9D2200BA1F}">
      <dgm:prSet/>
      <dgm:spPr/>
      <dgm:t>
        <a:bodyPr/>
        <a:lstStyle/>
        <a:p>
          <a:r>
            <a:rPr lang="ar-EG" smtClean="0">
              <a:latin typeface="Arabic Typesetting" pitchFamily="66" charset="-78"/>
              <a:cs typeface="Arabic Typesetting" pitchFamily="66" charset="-78"/>
            </a:rPr>
            <a:t>الباب الخامس:  الشركة المصرية للإتصالات</a:t>
          </a:r>
          <a:endParaRPr lang="ar-EG" dirty="0" smtClean="0">
            <a:latin typeface="Arabic Typesetting" pitchFamily="66" charset="-78"/>
            <a:cs typeface="Arabic Typesetting" pitchFamily="66" charset="-78"/>
          </a:endParaRPr>
        </a:p>
      </dgm:t>
    </dgm:pt>
    <dgm:pt modelId="{8EA93365-AB49-4C7D-A022-D9C58CAA7561}" type="parTrans" cxnId="{F816290D-504E-479F-B9B9-B2340843E664}">
      <dgm:prSet/>
      <dgm:spPr/>
      <dgm:t>
        <a:bodyPr/>
        <a:lstStyle/>
        <a:p>
          <a:pPr rtl="1"/>
          <a:endParaRPr lang="ar-EG"/>
        </a:p>
      </dgm:t>
    </dgm:pt>
    <dgm:pt modelId="{E7BC78E0-19F4-4ABC-89A3-05501A4045DE}" type="sibTrans" cxnId="{F816290D-504E-479F-B9B9-B2340843E664}">
      <dgm:prSet/>
      <dgm:spPr/>
      <dgm:t>
        <a:bodyPr/>
        <a:lstStyle/>
        <a:p>
          <a:pPr rtl="1"/>
          <a:endParaRPr lang="ar-EG"/>
        </a:p>
      </dgm:t>
    </dgm:pt>
    <dgm:pt modelId="{BD7E63AC-3BA0-4523-A1B4-FA3814D8D70D}" type="pres">
      <dgm:prSet presAssocID="{EA6FF0E6-FE66-4846-8540-F4DD90F168AE}" presName="Name0" presStyleCnt="0">
        <dgm:presLayoutVars>
          <dgm:chMax val="7"/>
          <dgm:chPref val="7"/>
          <dgm:dir/>
        </dgm:presLayoutVars>
      </dgm:prSet>
      <dgm:spPr/>
      <dgm:t>
        <a:bodyPr/>
        <a:lstStyle/>
        <a:p>
          <a:endParaRPr lang="en-US"/>
        </a:p>
      </dgm:t>
    </dgm:pt>
    <dgm:pt modelId="{0571CD26-BB6A-4EEA-9206-B576D3A72E74}" type="pres">
      <dgm:prSet presAssocID="{EA6FF0E6-FE66-4846-8540-F4DD90F168AE}" presName="Name1" presStyleCnt="0"/>
      <dgm:spPr/>
    </dgm:pt>
    <dgm:pt modelId="{2D899EAA-127A-4DD5-B9C8-7256692E242C}" type="pres">
      <dgm:prSet presAssocID="{EA6FF0E6-FE66-4846-8540-F4DD90F168AE}" presName="cycle" presStyleCnt="0"/>
      <dgm:spPr/>
    </dgm:pt>
    <dgm:pt modelId="{126212B1-B0C8-46A0-B6F7-BD220C9131BF}" type="pres">
      <dgm:prSet presAssocID="{EA6FF0E6-FE66-4846-8540-F4DD90F168AE}" presName="srcNode" presStyleLbl="node1" presStyleIdx="0" presStyleCnt="7"/>
      <dgm:spPr/>
    </dgm:pt>
    <dgm:pt modelId="{F74DBF03-7246-4161-A4F6-60E0873BDFBD}" type="pres">
      <dgm:prSet presAssocID="{EA6FF0E6-FE66-4846-8540-F4DD90F168AE}" presName="conn" presStyleLbl="parChTrans1D2" presStyleIdx="0" presStyleCnt="1"/>
      <dgm:spPr/>
      <dgm:t>
        <a:bodyPr/>
        <a:lstStyle/>
        <a:p>
          <a:endParaRPr lang="en-US"/>
        </a:p>
      </dgm:t>
    </dgm:pt>
    <dgm:pt modelId="{E69C2201-2012-4084-8E23-91275523E2CF}" type="pres">
      <dgm:prSet presAssocID="{EA6FF0E6-FE66-4846-8540-F4DD90F168AE}" presName="extraNode" presStyleLbl="node1" presStyleIdx="0" presStyleCnt="7"/>
      <dgm:spPr/>
    </dgm:pt>
    <dgm:pt modelId="{9126F57B-4A84-4B5E-BD3F-6BEBC65625B2}" type="pres">
      <dgm:prSet presAssocID="{EA6FF0E6-FE66-4846-8540-F4DD90F168AE}" presName="dstNode" presStyleLbl="node1" presStyleIdx="0" presStyleCnt="7"/>
      <dgm:spPr/>
    </dgm:pt>
    <dgm:pt modelId="{E7BEFB42-E9E2-43BF-9A9C-897925738D3B}" type="pres">
      <dgm:prSet presAssocID="{CB187FA6-6C5F-46C7-B8DE-26D932B4F51F}" presName="text_1" presStyleLbl="node1" presStyleIdx="0" presStyleCnt="7">
        <dgm:presLayoutVars>
          <dgm:bulletEnabled val="1"/>
        </dgm:presLayoutVars>
      </dgm:prSet>
      <dgm:spPr/>
      <dgm:t>
        <a:bodyPr/>
        <a:lstStyle/>
        <a:p>
          <a:pPr rtl="1"/>
          <a:endParaRPr lang="ar-EG"/>
        </a:p>
      </dgm:t>
    </dgm:pt>
    <dgm:pt modelId="{487892EF-CE4B-405F-9BEF-071F337FE0A9}" type="pres">
      <dgm:prSet presAssocID="{CB187FA6-6C5F-46C7-B8DE-26D932B4F51F}" presName="accent_1" presStyleCnt="0"/>
      <dgm:spPr/>
    </dgm:pt>
    <dgm:pt modelId="{7A9E82EF-DA1B-4151-8973-FCA4C8AF7BDA}" type="pres">
      <dgm:prSet presAssocID="{CB187FA6-6C5F-46C7-B8DE-26D932B4F51F}" presName="accentRepeatNode" presStyleLbl="solidFgAcc1" presStyleIdx="0" presStyleCnt="7"/>
      <dgm:spPr/>
    </dgm:pt>
    <dgm:pt modelId="{5DA91868-2B7C-4254-AA2C-06D19D7D704C}" type="pres">
      <dgm:prSet presAssocID="{5860762A-9194-49FE-93C2-017BA2F54932}" presName="text_2" presStyleLbl="node1" presStyleIdx="1" presStyleCnt="7">
        <dgm:presLayoutVars>
          <dgm:bulletEnabled val="1"/>
        </dgm:presLayoutVars>
      </dgm:prSet>
      <dgm:spPr/>
      <dgm:t>
        <a:bodyPr/>
        <a:lstStyle/>
        <a:p>
          <a:pPr rtl="1"/>
          <a:endParaRPr lang="ar-EG"/>
        </a:p>
      </dgm:t>
    </dgm:pt>
    <dgm:pt modelId="{66914816-799C-4761-8256-84073996CE7E}" type="pres">
      <dgm:prSet presAssocID="{5860762A-9194-49FE-93C2-017BA2F54932}" presName="accent_2" presStyleCnt="0"/>
      <dgm:spPr/>
    </dgm:pt>
    <dgm:pt modelId="{D5743D9E-E26B-4518-A5C0-EDBD7A4A523B}" type="pres">
      <dgm:prSet presAssocID="{5860762A-9194-49FE-93C2-017BA2F54932}" presName="accentRepeatNode" presStyleLbl="solidFgAcc1" presStyleIdx="1" presStyleCnt="7"/>
      <dgm:spPr/>
    </dgm:pt>
    <dgm:pt modelId="{3C13D428-6C0E-4034-A2FB-149B8E10FF3C}" type="pres">
      <dgm:prSet presAssocID="{6399A9D8-3970-4A63-9410-1FFAF20D1A70}" presName="text_3" presStyleLbl="node1" presStyleIdx="2" presStyleCnt="7">
        <dgm:presLayoutVars>
          <dgm:bulletEnabled val="1"/>
        </dgm:presLayoutVars>
      </dgm:prSet>
      <dgm:spPr/>
      <dgm:t>
        <a:bodyPr/>
        <a:lstStyle/>
        <a:p>
          <a:pPr rtl="1"/>
          <a:endParaRPr lang="ar-EG"/>
        </a:p>
      </dgm:t>
    </dgm:pt>
    <dgm:pt modelId="{AE09D0DD-F734-473D-883A-3DDE59F200A5}" type="pres">
      <dgm:prSet presAssocID="{6399A9D8-3970-4A63-9410-1FFAF20D1A70}" presName="accent_3" presStyleCnt="0"/>
      <dgm:spPr/>
    </dgm:pt>
    <dgm:pt modelId="{18E6E6EC-C125-4D42-9EE3-6E3C1AFC345C}" type="pres">
      <dgm:prSet presAssocID="{6399A9D8-3970-4A63-9410-1FFAF20D1A70}" presName="accentRepeatNode" presStyleLbl="solidFgAcc1" presStyleIdx="2" presStyleCnt="7"/>
      <dgm:spPr/>
    </dgm:pt>
    <dgm:pt modelId="{E664B2E9-9AD4-4456-8D84-577C03A6F0B9}" type="pres">
      <dgm:prSet presAssocID="{1568B9A6-709A-4554-9953-9585F64BB44F}" presName="text_4" presStyleLbl="node1" presStyleIdx="3" presStyleCnt="7">
        <dgm:presLayoutVars>
          <dgm:bulletEnabled val="1"/>
        </dgm:presLayoutVars>
      </dgm:prSet>
      <dgm:spPr/>
      <dgm:t>
        <a:bodyPr/>
        <a:lstStyle/>
        <a:p>
          <a:pPr rtl="1"/>
          <a:endParaRPr lang="ar-EG"/>
        </a:p>
      </dgm:t>
    </dgm:pt>
    <dgm:pt modelId="{1124DF6A-4FC0-4AF9-8C93-82FD63BCF887}" type="pres">
      <dgm:prSet presAssocID="{1568B9A6-709A-4554-9953-9585F64BB44F}" presName="accent_4" presStyleCnt="0"/>
      <dgm:spPr/>
    </dgm:pt>
    <dgm:pt modelId="{E33092D9-6B55-44D5-B92E-19BFCB3F4BD6}" type="pres">
      <dgm:prSet presAssocID="{1568B9A6-709A-4554-9953-9585F64BB44F}" presName="accentRepeatNode" presStyleLbl="solidFgAcc1" presStyleIdx="3" presStyleCnt="7"/>
      <dgm:spPr/>
    </dgm:pt>
    <dgm:pt modelId="{B6533E9C-F981-4CF6-8BA2-2D1082D87E4C}" type="pres">
      <dgm:prSet presAssocID="{03A2F1EB-A95F-4344-A737-FC9D2200BA1F}" presName="text_5" presStyleLbl="node1" presStyleIdx="4" presStyleCnt="7">
        <dgm:presLayoutVars>
          <dgm:bulletEnabled val="1"/>
        </dgm:presLayoutVars>
      </dgm:prSet>
      <dgm:spPr/>
      <dgm:t>
        <a:bodyPr/>
        <a:lstStyle/>
        <a:p>
          <a:pPr rtl="1"/>
          <a:endParaRPr lang="ar-EG"/>
        </a:p>
      </dgm:t>
    </dgm:pt>
    <dgm:pt modelId="{A731CCFD-DC35-4A36-85A0-8E0A0C8A1CB5}" type="pres">
      <dgm:prSet presAssocID="{03A2F1EB-A95F-4344-A737-FC9D2200BA1F}" presName="accent_5" presStyleCnt="0"/>
      <dgm:spPr/>
    </dgm:pt>
    <dgm:pt modelId="{477FF942-55A9-40D6-8201-D9959BE0E948}" type="pres">
      <dgm:prSet presAssocID="{03A2F1EB-A95F-4344-A737-FC9D2200BA1F}" presName="accentRepeatNode" presStyleLbl="solidFgAcc1" presStyleIdx="4" presStyleCnt="7"/>
      <dgm:spPr/>
    </dgm:pt>
    <dgm:pt modelId="{ECD69828-45F2-490F-8F61-C9A474C6D861}" type="pres">
      <dgm:prSet presAssocID="{23FDBC78-A8C0-4BD2-A5D1-FD91E72E5276}" presName="text_6" presStyleLbl="node1" presStyleIdx="5" presStyleCnt="7">
        <dgm:presLayoutVars>
          <dgm:bulletEnabled val="1"/>
        </dgm:presLayoutVars>
      </dgm:prSet>
      <dgm:spPr/>
      <dgm:t>
        <a:bodyPr/>
        <a:lstStyle/>
        <a:p>
          <a:pPr rtl="1"/>
          <a:endParaRPr lang="ar-EG"/>
        </a:p>
      </dgm:t>
    </dgm:pt>
    <dgm:pt modelId="{8B4A2D80-B1B3-4685-93F3-29925DF8D655}" type="pres">
      <dgm:prSet presAssocID="{23FDBC78-A8C0-4BD2-A5D1-FD91E72E5276}" presName="accent_6" presStyleCnt="0"/>
      <dgm:spPr/>
    </dgm:pt>
    <dgm:pt modelId="{20FAEDAE-FC65-47D6-9946-ABCE1DE386BB}" type="pres">
      <dgm:prSet presAssocID="{23FDBC78-A8C0-4BD2-A5D1-FD91E72E5276}" presName="accentRepeatNode" presStyleLbl="solidFgAcc1" presStyleIdx="5" presStyleCnt="7"/>
      <dgm:spPr/>
    </dgm:pt>
    <dgm:pt modelId="{AD4781E9-BE81-4866-920F-06A23F3857B6}" type="pres">
      <dgm:prSet presAssocID="{4927319F-B6D1-4D2B-828A-D19072E70B99}" presName="text_7" presStyleLbl="node1" presStyleIdx="6" presStyleCnt="7">
        <dgm:presLayoutVars>
          <dgm:bulletEnabled val="1"/>
        </dgm:presLayoutVars>
      </dgm:prSet>
      <dgm:spPr/>
      <dgm:t>
        <a:bodyPr/>
        <a:lstStyle/>
        <a:p>
          <a:pPr rtl="1"/>
          <a:endParaRPr lang="ar-EG"/>
        </a:p>
      </dgm:t>
    </dgm:pt>
    <dgm:pt modelId="{DBAE90BB-3349-42FB-9371-10A8356072B0}" type="pres">
      <dgm:prSet presAssocID="{4927319F-B6D1-4D2B-828A-D19072E70B99}" presName="accent_7" presStyleCnt="0"/>
      <dgm:spPr/>
    </dgm:pt>
    <dgm:pt modelId="{DF7C428E-B947-4FCA-A4B5-CEB0322A7CDA}" type="pres">
      <dgm:prSet presAssocID="{4927319F-B6D1-4D2B-828A-D19072E70B99}" presName="accentRepeatNode" presStyleLbl="solidFgAcc1" presStyleIdx="6" presStyleCnt="7"/>
      <dgm:spPr/>
    </dgm:pt>
  </dgm:ptLst>
  <dgm:cxnLst>
    <dgm:cxn modelId="{C3308557-E6FA-4AD7-BEA3-C915A7A62723}" srcId="{EA6FF0E6-FE66-4846-8540-F4DD90F168AE}" destId="{6399A9D8-3970-4A63-9410-1FFAF20D1A70}" srcOrd="2" destOrd="0" parTransId="{A0AAC66B-847B-4857-9602-35CC390992CF}" sibTransId="{1BF72840-C74F-4106-95C3-6B03AF663621}"/>
    <dgm:cxn modelId="{1D953734-87B9-44B0-A6DF-1F800C7DB4A5}" srcId="{EA6FF0E6-FE66-4846-8540-F4DD90F168AE}" destId="{23FDBC78-A8C0-4BD2-A5D1-FD91E72E5276}" srcOrd="5" destOrd="0" parTransId="{B259E164-EA5C-41F0-AAFE-0EDC91E39750}" sibTransId="{D60BDB68-67B2-4703-801A-5A4802E48577}"/>
    <dgm:cxn modelId="{59F7CD61-E0B6-486B-9036-1194A9D91912}" type="presOf" srcId="{5860762A-9194-49FE-93C2-017BA2F54932}" destId="{5DA91868-2B7C-4254-AA2C-06D19D7D704C}" srcOrd="0" destOrd="0" presId="urn:microsoft.com/office/officeart/2008/layout/VerticalCurvedList"/>
    <dgm:cxn modelId="{FB30D0DB-3C1F-470C-A663-316813A0015D}" type="presOf" srcId="{23FDBC78-A8C0-4BD2-A5D1-FD91E72E5276}" destId="{ECD69828-45F2-490F-8F61-C9A474C6D861}" srcOrd="0" destOrd="0" presId="urn:microsoft.com/office/officeart/2008/layout/VerticalCurvedList"/>
    <dgm:cxn modelId="{7BF8025C-EBEB-4AEB-9A69-697A610646E9}" type="presOf" srcId="{24E615DC-1621-4315-A58A-78EDC8D2D9DC}" destId="{F74DBF03-7246-4161-A4F6-60E0873BDFBD}" srcOrd="0" destOrd="0" presId="urn:microsoft.com/office/officeart/2008/layout/VerticalCurvedList"/>
    <dgm:cxn modelId="{6E022102-FAC2-4034-9117-C8DE2A38882B}" type="presOf" srcId="{CB187FA6-6C5F-46C7-B8DE-26D932B4F51F}" destId="{E7BEFB42-E9E2-43BF-9A9C-897925738D3B}" srcOrd="0" destOrd="0" presId="urn:microsoft.com/office/officeart/2008/layout/VerticalCurvedList"/>
    <dgm:cxn modelId="{F816290D-504E-479F-B9B9-B2340843E664}" srcId="{EA6FF0E6-FE66-4846-8540-F4DD90F168AE}" destId="{03A2F1EB-A95F-4344-A737-FC9D2200BA1F}" srcOrd="4" destOrd="0" parTransId="{8EA93365-AB49-4C7D-A022-D9C58CAA7561}" sibTransId="{E7BC78E0-19F4-4ABC-89A3-05501A4045DE}"/>
    <dgm:cxn modelId="{E8DB6F10-1D6A-4119-B434-6FB779B94D5F}" type="presOf" srcId="{4927319F-B6D1-4D2B-828A-D19072E70B99}" destId="{AD4781E9-BE81-4866-920F-06A23F3857B6}" srcOrd="0" destOrd="0" presId="urn:microsoft.com/office/officeart/2008/layout/VerticalCurvedList"/>
    <dgm:cxn modelId="{EB71C29E-FE97-401B-B30C-86123FFD164E}" srcId="{EA6FF0E6-FE66-4846-8540-F4DD90F168AE}" destId="{CB187FA6-6C5F-46C7-B8DE-26D932B4F51F}" srcOrd="0" destOrd="0" parTransId="{0FFBD8A7-EEE2-4E71-AC8F-7681C45336F9}" sibTransId="{24E615DC-1621-4315-A58A-78EDC8D2D9DC}"/>
    <dgm:cxn modelId="{BFF85AE5-5CB4-4B36-B9E8-C7ABFCC60ED4}" type="presOf" srcId="{03A2F1EB-A95F-4344-A737-FC9D2200BA1F}" destId="{B6533E9C-F981-4CF6-8BA2-2D1082D87E4C}" srcOrd="0" destOrd="0" presId="urn:microsoft.com/office/officeart/2008/layout/VerticalCurvedList"/>
    <dgm:cxn modelId="{4520F0A1-BA55-4C7E-AF83-85BFC4E5F5A5}" type="presOf" srcId="{1568B9A6-709A-4554-9953-9585F64BB44F}" destId="{E664B2E9-9AD4-4456-8D84-577C03A6F0B9}" srcOrd="0" destOrd="0" presId="urn:microsoft.com/office/officeart/2008/layout/VerticalCurvedList"/>
    <dgm:cxn modelId="{83905069-479B-4103-9F20-1C54D5529BDD}" type="presOf" srcId="{EA6FF0E6-FE66-4846-8540-F4DD90F168AE}" destId="{BD7E63AC-3BA0-4523-A1B4-FA3814D8D70D}" srcOrd="0" destOrd="0" presId="urn:microsoft.com/office/officeart/2008/layout/VerticalCurvedList"/>
    <dgm:cxn modelId="{137C66EF-407B-4A70-839B-A75F948C9808}" type="presOf" srcId="{6399A9D8-3970-4A63-9410-1FFAF20D1A70}" destId="{3C13D428-6C0E-4034-A2FB-149B8E10FF3C}" srcOrd="0" destOrd="0" presId="urn:microsoft.com/office/officeart/2008/layout/VerticalCurvedList"/>
    <dgm:cxn modelId="{C7C978CE-C9FA-46F2-B392-86E1CA9CA6C2}" srcId="{EA6FF0E6-FE66-4846-8540-F4DD90F168AE}" destId="{4927319F-B6D1-4D2B-828A-D19072E70B99}" srcOrd="6" destOrd="0" parTransId="{B4793582-3D3A-4FA0-8484-DA8C3FB79BB0}" sibTransId="{EEEC6D7F-6853-48BA-A6E1-2ABD356E8E3B}"/>
    <dgm:cxn modelId="{0D8D0E7B-F3F9-496C-B309-E3EB7A7227AE}" srcId="{EA6FF0E6-FE66-4846-8540-F4DD90F168AE}" destId="{1568B9A6-709A-4554-9953-9585F64BB44F}" srcOrd="3" destOrd="0" parTransId="{B81E1FD9-0945-45F2-BA49-DB426E519FE2}" sibTransId="{91BEE0BE-FDC1-43F8-991D-CB8F092F2C77}"/>
    <dgm:cxn modelId="{D3A55D31-6DED-417D-A877-E05222868E43}" srcId="{EA6FF0E6-FE66-4846-8540-F4DD90F168AE}" destId="{5860762A-9194-49FE-93C2-017BA2F54932}" srcOrd="1" destOrd="0" parTransId="{7FE675E8-A1D6-4005-8E3C-12F07FA48127}" sibTransId="{541E5318-ACF3-44AD-B8D9-FDB34FF835BA}"/>
    <dgm:cxn modelId="{77D7F130-7004-4DFE-A77C-03B460DD997E}" type="presParOf" srcId="{BD7E63AC-3BA0-4523-A1B4-FA3814D8D70D}" destId="{0571CD26-BB6A-4EEA-9206-B576D3A72E74}" srcOrd="0" destOrd="0" presId="urn:microsoft.com/office/officeart/2008/layout/VerticalCurvedList"/>
    <dgm:cxn modelId="{F474C7FA-4640-404A-84EA-A9F299F0ED8D}" type="presParOf" srcId="{0571CD26-BB6A-4EEA-9206-B576D3A72E74}" destId="{2D899EAA-127A-4DD5-B9C8-7256692E242C}" srcOrd="0" destOrd="0" presId="urn:microsoft.com/office/officeart/2008/layout/VerticalCurvedList"/>
    <dgm:cxn modelId="{F67AFFA7-5CE7-4129-A602-A6A7E6CE0E9E}" type="presParOf" srcId="{2D899EAA-127A-4DD5-B9C8-7256692E242C}" destId="{126212B1-B0C8-46A0-B6F7-BD220C9131BF}" srcOrd="0" destOrd="0" presId="urn:microsoft.com/office/officeart/2008/layout/VerticalCurvedList"/>
    <dgm:cxn modelId="{1D45F70E-4087-4EB3-B378-036900F34455}" type="presParOf" srcId="{2D899EAA-127A-4DD5-B9C8-7256692E242C}" destId="{F74DBF03-7246-4161-A4F6-60E0873BDFBD}" srcOrd="1" destOrd="0" presId="urn:microsoft.com/office/officeart/2008/layout/VerticalCurvedList"/>
    <dgm:cxn modelId="{684F8EDE-4C59-4E0A-970F-64180B574CE9}" type="presParOf" srcId="{2D899EAA-127A-4DD5-B9C8-7256692E242C}" destId="{E69C2201-2012-4084-8E23-91275523E2CF}" srcOrd="2" destOrd="0" presId="urn:microsoft.com/office/officeart/2008/layout/VerticalCurvedList"/>
    <dgm:cxn modelId="{6621AB26-75AB-46B7-BB72-25D38722874F}" type="presParOf" srcId="{2D899EAA-127A-4DD5-B9C8-7256692E242C}" destId="{9126F57B-4A84-4B5E-BD3F-6BEBC65625B2}" srcOrd="3" destOrd="0" presId="urn:microsoft.com/office/officeart/2008/layout/VerticalCurvedList"/>
    <dgm:cxn modelId="{91D9DC1F-3843-472E-81D0-B8259B24E10B}" type="presParOf" srcId="{0571CD26-BB6A-4EEA-9206-B576D3A72E74}" destId="{E7BEFB42-E9E2-43BF-9A9C-897925738D3B}" srcOrd="1" destOrd="0" presId="urn:microsoft.com/office/officeart/2008/layout/VerticalCurvedList"/>
    <dgm:cxn modelId="{0FA49FB0-CEBE-4274-B8AB-7CB871B34716}" type="presParOf" srcId="{0571CD26-BB6A-4EEA-9206-B576D3A72E74}" destId="{487892EF-CE4B-405F-9BEF-071F337FE0A9}" srcOrd="2" destOrd="0" presId="urn:microsoft.com/office/officeart/2008/layout/VerticalCurvedList"/>
    <dgm:cxn modelId="{198F3072-BAAE-48F0-AC7E-ED59C0E6F85F}" type="presParOf" srcId="{487892EF-CE4B-405F-9BEF-071F337FE0A9}" destId="{7A9E82EF-DA1B-4151-8973-FCA4C8AF7BDA}" srcOrd="0" destOrd="0" presId="urn:microsoft.com/office/officeart/2008/layout/VerticalCurvedList"/>
    <dgm:cxn modelId="{70BFC3C9-D70F-47C7-8F7B-CBD2F04E6A07}" type="presParOf" srcId="{0571CD26-BB6A-4EEA-9206-B576D3A72E74}" destId="{5DA91868-2B7C-4254-AA2C-06D19D7D704C}" srcOrd="3" destOrd="0" presId="urn:microsoft.com/office/officeart/2008/layout/VerticalCurvedList"/>
    <dgm:cxn modelId="{94626FA0-C2E9-426C-8AAD-44B3E584F43A}" type="presParOf" srcId="{0571CD26-BB6A-4EEA-9206-B576D3A72E74}" destId="{66914816-799C-4761-8256-84073996CE7E}" srcOrd="4" destOrd="0" presId="urn:microsoft.com/office/officeart/2008/layout/VerticalCurvedList"/>
    <dgm:cxn modelId="{852D9C95-D099-4074-A99F-1BD1F52B7614}" type="presParOf" srcId="{66914816-799C-4761-8256-84073996CE7E}" destId="{D5743D9E-E26B-4518-A5C0-EDBD7A4A523B}" srcOrd="0" destOrd="0" presId="urn:microsoft.com/office/officeart/2008/layout/VerticalCurvedList"/>
    <dgm:cxn modelId="{5F68FA5D-F3D8-4E81-B348-060A0C2F74C7}" type="presParOf" srcId="{0571CD26-BB6A-4EEA-9206-B576D3A72E74}" destId="{3C13D428-6C0E-4034-A2FB-149B8E10FF3C}" srcOrd="5" destOrd="0" presId="urn:microsoft.com/office/officeart/2008/layout/VerticalCurvedList"/>
    <dgm:cxn modelId="{9D7D22C7-7CDB-46E4-95E1-5C324E4A14DE}" type="presParOf" srcId="{0571CD26-BB6A-4EEA-9206-B576D3A72E74}" destId="{AE09D0DD-F734-473D-883A-3DDE59F200A5}" srcOrd="6" destOrd="0" presId="urn:microsoft.com/office/officeart/2008/layout/VerticalCurvedList"/>
    <dgm:cxn modelId="{A34BA337-DCF8-467C-A8C5-7D7BA5F831A4}" type="presParOf" srcId="{AE09D0DD-F734-473D-883A-3DDE59F200A5}" destId="{18E6E6EC-C125-4D42-9EE3-6E3C1AFC345C}" srcOrd="0" destOrd="0" presId="urn:microsoft.com/office/officeart/2008/layout/VerticalCurvedList"/>
    <dgm:cxn modelId="{DF09F0F3-959F-4E84-8C1A-AFE841E44BD1}" type="presParOf" srcId="{0571CD26-BB6A-4EEA-9206-B576D3A72E74}" destId="{E664B2E9-9AD4-4456-8D84-577C03A6F0B9}" srcOrd="7" destOrd="0" presId="urn:microsoft.com/office/officeart/2008/layout/VerticalCurvedList"/>
    <dgm:cxn modelId="{3EFEFA29-F6DE-49C9-8F7A-A0E282D6DB5F}" type="presParOf" srcId="{0571CD26-BB6A-4EEA-9206-B576D3A72E74}" destId="{1124DF6A-4FC0-4AF9-8C93-82FD63BCF887}" srcOrd="8" destOrd="0" presId="urn:microsoft.com/office/officeart/2008/layout/VerticalCurvedList"/>
    <dgm:cxn modelId="{E3B2E8DB-C131-4864-B23C-E731EB6316FF}" type="presParOf" srcId="{1124DF6A-4FC0-4AF9-8C93-82FD63BCF887}" destId="{E33092D9-6B55-44D5-B92E-19BFCB3F4BD6}" srcOrd="0" destOrd="0" presId="urn:microsoft.com/office/officeart/2008/layout/VerticalCurvedList"/>
    <dgm:cxn modelId="{B32835D5-2792-433C-988F-80499D0D6E8C}" type="presParOf" srcId="{0571CD26-BB6A-4EEA-9206-B576D3A72E74}" destId="{B6533E9C-F981-4CF6-8BA2-2D1082D87E4C}" srcOrd="9" destOrd="0" presId="urn:microsoft.com/office/officeart/2008/layout/VerticalCurvedList"/>
    <dgm:cxn modelId="{299C4586-405E-45FC-82BE-646D358CF690}" type="presParOf" srcId="{0571CD26-BB6A-4EEA-9206-B576D3A72E74}" destId="{A731CCFD-DC35-4A36-85A0-8E0A0C8A1CB5}" srcOrd="10" destOrd="0" presId="urn:microsoft.com/office/officeart/2008/layout/VerticalCurvedList"/>
    <dgm:cxn modelId="{8AB6EBAB-5AFD-4AB8-A083-7EE05C090DFA}" type="presParOf" srcId="{A731CCFD-DC35-4A36-85A0-8E0A0C8A1CB5}" destId="{477FF942-55A9-40D6-8201-D9959BE0E948}" srcOrd="0" destOrd="0" presId="urn:microsoft.com/office/officeart/2008/layout/VerticalCurvedList"/>
    <dgm:cxn modelId="{CCD49385-309D-43F2-ADD4-E196D7B67F5F}" type="presParOf" srcId="{0571CD26-BB6A-4EEA-9206-B576D3A72E74}" destId="{ECD69828-45F2-490F-8F61-C9A474C6D861}" srcOrd="11" destOrd="0" presId="urn:microsoft.com/office/officeart/2008/layout/VerticalCurvedList"/>
    <dgm:cxn modelId="{C522E5D5-475E-485E-AB58-61A384E38700}" type="presParOf" srcId="{0571CD26-BB6A-4EEA-9206-B576D3A72E74}" destId="{8B4A2D80-B1B3-4685-93F3-29925DF8D655}" srcOrd="12" destOrd="0" presId="urn:microsoft.com/office/officeart/2008/layout/VerticalCurvedList"/>
    <dgm:cxn modelId="{F5BE50F3-E6BA-4976-AF23-9B7859CD5052}" type="presParOf" srcId="{8B4A2D80-B1B3-4685-93F3-29925DF8D655}" destId="{20FAEDAE-FC65-47D6-9946-ABCE1DE386BB}" srcOrd="0" destOrd="0" presId="urn:microsoft.com/office/officeart/2008/layout/VerticalCurvedList"/>
    <dgm:cxn modelId="{495E6EB9-388C-4D48-BCF9-F01B7518EEB7}" type="presParOf" srcId="{0571CD26-BB6A-4EEA-9206-B576D3A72E74}" destId="{AD4781E9-BE81-4866-920F-06A23F3857B6}" srcOrd="13" destOrd="0" presId="urn:microsoft.com/office/officeart/2008/layout/VerticalCurvedList"/>
    <dgm:cxn modelId="{824AD8D7-4E1C-467D-9B2D-95791BFA23B6}" type="presParOf" srcId="{0571CD26-BB6A-4EEA-9206-B576D3A72E74}" destId="{DBAE90BB-3349-42FB-9371-10A8356072B0}" srcOrd="14" destOrd="0" presId="urn:microsoft.com/office/officeart/2008/layout/VerticalCurvedList"/>
    <dgm:cxn modelId="{715390AA-5D75-4E3D-92F7-04612C565EAA}" type="presParOf" srcId="{DBAE90BB-3349-42FB-9371-10A8356072B0}" destId="{DF7C428E-B947-4FCA-A4B5-CEB0322A7CD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DBF03-7246-4161-A4F6-60E0873BDFBD}">
      <dsp:nvSpPr>
        <dsp:cNvPr id="0" name=""/>
        <dsp:cNvSpPr/>
      </dsp:nvSpPr>
      <dsp:spPr>
        <a:xfrm>
          <a:off x="-7697278" y="-1177300"/>
          <a:ext cx="9167977" cy="9167977"/>
        </a:xfrm>
        <a:prstGeom prst="blockArc">
          <a:avLst>
            <a:gd name="adj1" fmla="val 18900000"/>
            <a:gd name="adj2" fmla="val 2700000"/>
            <a:gd name="adj3" fmla="val 236"/>
          </a:avLst>
        </a:prstGeom>
        <a:noFill/>
        <a:ln w="1587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7BEFB42-E9E2-43BF-9A9C-897925738D3B}">
      <dsp:nvSpPr>
        <dsp:cNvPr id="0" name=""/>
        <dsp:cNvSpPr/>
      </dsp:nvSpPr>
      <dsp:spPr>
        <a:xfrm>
          <a:off x="477958" y="309736"/>
          <a:ext cx="8395571" cy="619199"/>
        </a:xfrm>
        <a:prstGeom prst="rect">
          <a:avLst/>
        </a:prstGeom>
        <a:solidFill>
          <a:schemeClr val="accent2">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مقدمه و الباب الأول: الأحكام العامة</a:t>
          </a:r>
        </a:p>
      </dsp:txBody>
      <dsp:txXfrm>
        <a:off x="477958" y="309736"/>
        <a:ext cx="8395571" cy="619199"/>
      </dsp:txXfrm>
    </dsp:sp>
    <dsp:sp modelId="{7A9E82EF-DA1B-4151-8973-FCA4C8AF7BDA}">
      <dsp:nvSpPr>
        <dsp:cNvPr id="0" name=""/>
        <dsp:cNvSpPr/>
      </dsp:nvSpPr>
      <dsp:spPr>
        <a:xfrm>
          <a:off x="90958" y="232336"/>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DA91868-2B7C-4254-AA2C-06D19D7D704C}">
      <dsp:nvSpPr>
        <dsp:cNvPr id="0" name=""/>
        <dsp:cNvSpPr/>
      </dsp:nvSpPr>
      <dsp:spPr>
        <a:xfrm>
          <a:off x="1038699" y="1239080"/>
          <a:ext cx="7834830" cy="619199"/>
        </a:xfrm>
        <a:prstGeom prst="rect">
          <a:avLst/>
        </a:prstGeom>
        <a:solidFill>
          <a:schemeClr val="accent3">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الثانى: الجهاز القومى لتنظيم الاتصالات</a:t>
          </a:r>
        </a:p>
      </dsp:txBody>
      <dsp:txXfrm>
        <a:off x="1038699" y="1239080"/>
        <a:ext cx="7834830" cy="619199"/>
      </dsp:txXfrm>
    </dsp:sp>
    <dsp:sp modelId="{D5743D9E-E26B-4518-A5C0-EDBD7A4A523B}">
      <dsp:nvSpPr>
        <dsp:cNvPr id="0" name=""/>
        <dsp:cNvSpPr/>
      </dsp:nvSpPr>
      <dsp:spPr>
        <a:xfrm>
          <a:off x="651699" y="1161680"/>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C13D428-6C0E-4034-A2FB-149B8E10FF3C}">
      <dsp:nvSpPr>
        <dsp:cNvPr id="0" name=""/>
        <dsp:cNvSpPr/>
      </dsp:nvSpPr>
      <dsp:spPr>
        <a:xfrm>
          <a:off x="1345982" y="2167743"/>
          <a:ext cx="7527547" cy="619199"/>
        </a:xfrm>
        <a:prstGeom prst="rect">
          <a:avLst/>
        </a:prstGeom>
        <a:solidFill>
          <a:schemeClr val="accent4">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الثالث : التراخيص والتصاريح</a:t>
          </a:r>
        </a:p>
      </dsp:txBody>
      <dsp:txXfrm>
        <a:off x="1345982" y="2167743"/>
        <a:ext cx="7527547" cy="619199"/>
      </dsp:txXfrm>
    </dsp:sp>
    <dsp:sp modelId="{18E6E6EC-C125-4D42-9EE3-6E3C1AFC345C}">
      <dsp:nvSpPr>
        <dsp:cNvPr id="0" name=""/>
        <dsp:cNvSpPr/>
      </dsp:nvSpPr>
      <dsp:spPr>
        <a:xfrm>
          <a:off x="958982" y="2090343"/>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E664B2E9-9AD4-4456-8D84-577C03A6F0B9}">
      <dsp:nvSpPr>
        <dsp:cNvPr id="0" name=""/>
        <dsp:cNvSpPr/>
      </dsp:nvSpPr>
      <dsp:spPr>
        <a:xfrm>
          <a:off x="1444095" y="3097088"/>
          <a:ext cx="7429434" cy="619199"/>
        </a:xfrm>
        <a:prstGeom prst="rect">
          <a:avLst/>
        </a:prstGeom>
        <a:solidFill>
          <a:schemeClr val="accent5">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الرابع: إدارة الطيف الترددى وترخيص استخدامه</a:t>
          </a:r>
        </a:p>
      </dsp:txBody>
      <dsp:txXfrm>
        <a:off x="1444095" y="3097088"/>
        <a:ext cx="7429434" cy="619199"/>
      </dsp:txXfrm>
    </dsp:sp>
    <dsp:sp modelId="{E33092D9-6B55-44D5-B92E-19BFCB3F4BD6}">
      <dsp:nvSpPr>
        <dsp:cNvPr id="0" name=""/>
        <dsp:cNvSpPr/>
      </dsp:nvSpPr>
      <dsp:spPr>
        <a:xfrm>
          <a:off x="1057095" y="3019688"/>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B6533E9C-F981-4CF6-8BA2-2D1082D87E4C}">
      <dsp:nvSpPr>
        <dsp:cNvPr id="0" name=""/>
        <dsp:cNvSpPr/>
      </dsp:nvSpPr>
      <dsp:spPr>
        <a:xfrm>
          <a:off x="1345982" y="4026432"/>
          <a:ext cx="7527547" cy="619199"/>
        </a:xfrm>
        <a:prstGeom prst="rect">
          <a:avLst/>
        </a:prstGeom>
        <a:solidFill>
          <a:schemeClr val="accent6">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smtClean="0">
              <a:latin typeface="Arabic Typesetting" pitchFamily="66" charset="-78"/>
              <a:cs typeface="Arabic Typesetting" pitchFamily="66" charset="-78"/>
            </a:rPr>
            <a:t>الباب الخامس:  الشركة المصرية للإتصالات</a:t>
          </a:r>
          <a:endParaRPr lang="ar-EG" sz="3300" kern="1200" dirty="0" smtClean="0">
            <a:latin typeface="Arabic Typesetting" pitchFamily="66" charset="-78"/>
            <a:cs typeface="Arabic Typesetting" pitchFamily="66" charset="-78"/>
          </a:endParaRPr>
        </a:p>
      </dsp:txBody>
      <dsp:txXfrm>
        <a:off x="1345982" y="4026432"/>
        <a:ext cx="7527547" cy="619199"/>
      </dsp:txXfrm>
    </dsp:sp>
    <dsp:sp modelId="{477FF942-55A9-40D6-8201-D9959BE0E948}">
      <dsp:nvSpPr>
        <dsp:cNvPr id="0" name=""/>
        <dsp:cNvSpPr/>
      </dsp:nvSpPr>
      <dsp:spPr>
        <a:xfrm>
          <a:off x="958982" y="3949032"/>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ECD69828-45F2-490F-8F61-C9A474C6D861}">
      <dsp:nvSpPr>
        <dsp:cNvPr id="0" name=""/>
        <dsp:cNvSpPr/>
      </dsp:nvSpPr>
      <dsp:spPr>
        <a:xfrm>
          <a:off x="1038699" y="4955095"/>
          <a:ext cx="7834830" cy="619199"/>
        </a:xfrm>
        <a:prstGeom prst="rect">
          <a:avLst/>
        </a:prstGeom>
        <a:solidFill>
          <a:schemeClr val="accent2">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السادس:  الأمن القومى والتعبئة العامة</a:t>
          </a:r>
        </a:p>
      </dsp:txBody>
      <dsp:txXfrm>
        <a:off x="1038699" y="4955095"/>
        <a:ext cx="7834830" cy="619199"/>
      </dsp:txXfrm>
    </dsp:sp>
    <dsp:sp modelId="{20FAEDAE-FC65-47D6-9946-ABCE1DE386BB}">
      <dsp:nvSpPr>
        <dsp:cNvPr id="0" name=""/>
        <dsp:cNvSpPr/>
      </dsp:nvSpPr>
      <dsp:spPr>
        <a:xfrm>
          <a:off x="651699" y="4877695"/>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D4781E9-BE81-4866-920F-06A23F3857B6}">
      <dsp:nvSpPr>
        <dsp:cNvPr id="0" name=""/>
        <dsp:cNvSpPr/>
      </dsp:nvSpPr>
      <dsp:spPr>
        <a:xfrm>
          <a:off x="477958" y="5884440"/>
          <a:ext cx="8395571" cy="619199"/>
        </a:xfrm>
        <a:prstGeom prst="rect">
          <a:avLst/>
        </a:prstGeom>
        <a:solidFill>
          <a:schemeClr val="accent3">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السابع:  العقوبات</a:t>
          </a:r>
        </a:p>
      </dsp:txBody>
      <dsp:txXfrm>
        <a:off x="477958" y="5884440"/>
        <a:ext cx="8395571" cy="619199"/>
      </dsp:txXfrm>
    </dsp:sp>
    <dsp:sp modelId="{DF7C428E-B947-4FCA-A4B5-CEB0322A7CDA}">
      <dsp:nvSpPr>
        <dsp:cNvPr id="0" name=""/>
        <dsp:cNvSpPr/>
      </dsp:nvSpPr>
      <dsp:spPr>
        <a:xfrm>
          <a:off x="90958" y="5807040"/>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B4BA2B-11CF-4208-B5C5-22F151D959DD}" type="datetimeFigureOut">
              <a:rPr lang="ar-EG" smtClean="0"/>
              <a:t>03/02/1439</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4A23551-451A-4098-8DD9-DF587311F882}" type="slidenum">
              <a:rPr lang="ar-EG" smtClean="0"/>
              <a:t>‹#›</a:t>
            </a:fld>
            <a:endParaRPr lang="ar-EG"/>
          </a:p>
        </p:txBody>
      </p:sp>
    </p:spTree>
    <p:extLst>
      <p:ext uri="{BB962C8B-B14F-4D97-AF65-F5344CB8AC3E}">
        <p14:creationId xmlns:p14="http://schemas.microsoft.com/office/powerpoint/2010/main" val="17337141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4</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13</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14</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5</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6</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7</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8</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9</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10</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11</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12</a:t>
            </a:fld>
            <a:endParaRPr lang="en-US"/>
          </a:p>
        </p:txBody>
      </p:sp>
    </p:spTree>
    <p:extLst>
      <p:ext uri="{BB962C8B-B14F-4D97-AF65-F5344CB8AC3E}">
        <p14:creationId xmlns:p14="http://schemas.microsoft.com/office/powerpoint/2010/main" val="344626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429B6E-B5EF-4E1F-9F12-E6370AE7B688}" type="datetime8">
              <a:rPr lang="ar-EG" smtClean="0"/>
              <a:t>23 تشرين الأول،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67A5179C-5EE3-44D3-8660-DAE21B85EE33}" type="slidenum">
              <a:rPr lang="ar-EG" smtClean="0"/>
              <a:t>‹#›</a:t>
            </a:fld>
            <a:endParaRPr lang="ar-EG"/>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C45CF-C292-4C7F-83B6-2C0F3B646993}" type="datetime8">
              <a:rPr lang="ar-EG" smtClean="0"/>
              <a:t>23 تشرين الأول،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A7466-9854-42F8-90F0-22C7ED5A0D08}" type="datetime8">
              <a:rPr lang="ar-EG" smtClean="0"/>
              <a:t>23 تشرين الأول،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DE0578-E2C2-45BC-A516-FAE2AC9D7957}" type="datetime8">
              <a:rPr lang="ar-EG" smtClean="0"/>
              <a:t>23 تشرين الأول، 17</a:t>
            </a:fld>
            <a:endParaRPr lang="ar-EG"/>
          </a:p>
        </p:txBody>
      </p:sp>
      <p:sp>
        <p:nvSpPr>
          <p:cNvPr id="10" name="Slide Number Placeholder 9"/>
          <p:cNvSpPr>
            <a:spLocks noGrp="1"/>
          </p:cNvSpPr>
          <p:nvPr>
            <p:ph type="sldNum" sz="quarter" idx="11"/>
          </p:nvPr>
        </p:nvSpPr>
        <p:spPr/>
        <p:txBody>
          <a:bodyPr/>
          <a:lstStyle/>
          <a:p>
            <a:fld id="{67A5179C-5EE3-44D3-8660-DAE21B85EE33}" type="slidenum">
              <a:rPr lang="ar-EG" smtClean="0"/>
              <a:t>‹#›</a:t>
            </a:fld>
            <a:endParaRPr lang="ar-EG"/>
          </a:p>
        </p:txBody>
      </p:sp>
      <p:sp>
        <p:nvSpPr>
          <p:cNvPr id="12" name="Footer Placeholder 11"/>
          <p:cNvSpPr>
            <a:spLocks noGrp="1"/>
          </p:cNvSpPr>
          <p:nvPr>
            <p:ph type="ftr" sz="quarter" idx="12"/>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90D249C7-74D5-438A-9B0A-D406453F11DF}" type="datetime8">
              <a:rPr lang="ar-EG" smtClean="0"/>
              <a:t>23 تشرين الأول، 17</a:t>
            </a:fld>
            <a:endParaRPr lang="ar-EG"/>
          </a:p>
        </p:txBody>
      </p:sp>
      <p:sp>
        <p:nvSpPr>
          <p:cNvPr id="20" name="Slide Number Placeholder 19"/>
          <p:cNvSpPr>
            <a:spLocks noGrp="1"/>
          </p:cNvSpPr>
          <p:nvPr>
            <p:ph type="sldNum" sz="quarter" idx="11"/>
          </p:nvPr>
        </p:nvSpPr>
        <p:spPr/>
        <p:txBody>
          <a:bodyPr/>
          <a:lstStyle/>
          <a:p>
            <a:fld id="{67A5179C-5EE3-44D3-8660-DAE21B85EE33}" type="slidenum">
              <a:rPr lang="ar-EG" smtClean="0"/>
              <a:t>‹#›</a:t>
            </a:fld>
            <a:endParaRPr lang="ar-EG"/>
          </a:p>
        </p:txBody>
      </p:sp>
      <p:sp>
        <p:nvSpPr>
          <p:cNvPr id="21" name="Footer Placeholder 20"/>
          <p:cNvSpPr>
            <a:spLocks noGrp="1"/>
          </p:cNvSpPr>
          <p:nvPr>
            <p:ph type="ftr" sz="quarter" idx="12"/>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E6522E4-5816-4A87-9F6B-D0BB8E16D7E0}" type="datetime8">
              <a:rPr lang="ar-EG" smtClean="0"/>
              <a:t>23 تشرين الأول، 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7A5179C-5EE3-44D3-8660-DAE21B85EE33}" type="slidenum">
              <a:rPr lang="ar-EG" smtClean="0"/>
              <a:t>‹#›</a:t>
            </a:fld>
            <a:endParaRPr lang="ar-EG"/>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14E57D2-C3E7-4CC5-9862-FD2BE9944C5A}" type="datetime8">
              <a:rPr lang="ar-EG" smtClean="0"/>
              <a:t>23 تشرين الأول، 17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7A5179C-5EE3-44D3-8660-DAE21B85EE33}" type="slidenum">
              <a:rPr lang="ar-EG" smtClean="0"/>
              <a:t>‹#›</a:t>
            </a:fld>
            <a:endParaRPr lang="ar-EG"/>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5B0766-57BE-40A5-82E3-3063BA2AA57C}" type="datetime8">
              <a:rPr lang="ar-EG" smtClean="0"/>
              <a:t>23 تشرين الأول، 17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E51B90-A829-4012-BDE2-8C4C7EE0C33E}" type="datetime8">
              <a:rPr lang="ar-EG" smtClean="0"/>
              <a:t>23 تشرين الأول، 17</a:t>
            </a:fld>
            <a:endParaRPr lang="ar-EG"/>
          </a:p>
        </p:txBody>
      </p:sp>
      <p:sp>
        <p:nvSpPr>
          <p:cNvPr id="6" name="Slide Number Placeholder 5"/>
          <p:cNvSpPr>
            <a:spLocks noGrp="1"/>
          </p:cNvSpPr>
          <p:nvPr>
            <p:ph type="sldNum" sz="quarter" idx="11"/>
          </p:nvPr>
        </p:nvSpPr>
        <p:spPr/>
        <p:txBody>
          <a:bodyPr/>
          <a:lstStyle/>
          <a:p>
            <a:fld id="{67A5179C-5EE3-44D3-8660-DAE21B85EE33}" type="slidenum">
              <a:rPr lang="ar-EG" smtClean="0"/>
              <a:t>‹#›</a:t>
            </a:fld>
            <a:endParaRPr lang="ar-EG"/>
          </a:p>
        </p:txBody>
      </p:sp>
      <p:sp>
        <p:nvSpPr>
          <p:cNvPr id="7" name="Footer Placeholder 6"/>
          <p:cNvSpPr>
            <a:spLocks noGrp="1"/>
          </p:cNvSpPr>
          <p:nvPr>
            <p:ph type="ftr" sz="quarter" idx="12"/>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350676FD-F2B3-4AC2-8FBA-9DEBCC47F15E}" type="datetime8">
              <a:rPr lang="ar-EG" smtClean="0"/>
              <a:t>23 تشرين الأول، 17</a:t>
            </a:fld>
            <a:endParaRPr lang="ar-EG"/>
          </a:p>
        </p:txBody>
      </p:sp>
      <p:sp>
        <p:nvSpPr>
          <p:cNvPr id="10" name="Slide Number Placeholder 9"/>
          <p:cNvSpPr>
            <a:spLocks noGrp="1"/>
          </p:cNvSpPr>
          <p:nvPr>
            <p:ph type="sldNum" sz="quarter" idx="15"/>
          </p:nvPr>
        </p:nvSpPr>
        <p:spPr/>
        <p:txBody>
          <a:bodyPr/>
          <a:lstStyle/>
          <a:p>
            <a:fld id="{67A5179C-5EE3-44D3-8660-DAE21B85EE33}" type="slidenum">
              <a:rPr lang="ar-EG" smtClean="0"/>
              <a:t>‹#›</a:t>
            </a:fld>
            <a:endParaRPr lang="ar-EG"/>
          </a:p>
        </p:txBody>
      </p:sp>
      <p:sp>
        <p:nvSpPr>
          <p:cNvPr id="13" name="Footer Placeholder 12"/>
          <p:cNvSpPr>
            <a:spLocks noGrp="1"/>
          </p:cNvSpPr>
          <p:nvPr>
            <p:ph type="ftr" sz="quarter" idx="16"/>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9C7B8-18F4-465D-AA5D-6C3AED186E8D}" type="datetime8">
              <a:rPr lang="ar-EG" smtClean="0"/>
              <a:t>23 تشرين الأول، 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ar-EG"/>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67A5179C-5EE3-44D3-8660-DAE21B85EE33}" type="slidenum">
              <a:rPr lang="ar-EG" smtClean="0"/>
              <a:t>‹#›</a:t>
            </a:fld>
            <a:endParaRPr lang="ar-EG"/>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9184588C-9E37-4C86-9CC5-1F4D347CE227}" type="datetime8">
              <a:rPr lang="ar-EG" smtClean="0"/>
              <a:t>23 تشرين الأول، 17</a:t>
            </a:fld>
            <a:endParaRPr lang="ar-EG"/>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ftr="0" dt="0"/>
  <p:txStyles>
    <p:titleStyle>
      <a:lvl1pPr algn="l" defTabSz="914400" rtl="1"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hyperlink" Target="mailto:motaz.ali@feng.bu.edu.e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67000"/>
            <a:lum/>
          </a:blip>
          <a:srcRect/>
          <a:stretch>
            <a:fillRect/>
          </a:stretch>
        </a:blipFill>
        <a:effectLst/>
      </p:bgPr>
    </p:bg>
    <p:spTree>
      <p:nvGrpSpPr>
        <p:cNvPr id="1" name=""/>
        <p:cNvGrpSpPr/>
        <p:nvPr/>
      </p:nvGrpSpPr>
      <p:grpSpPr>
        <a:xfrm>
          <a:off x="0" y="0"/>
          <a:ext cx="0" cy="0"/>
          <a:chOff x="0" y="0"/>
          <a:chExt cx="0" cy="0"/>
        </a:xfrm>
      </p:grpSpPr>
      <p:sp>
        <p:nvSpPr>
          <p:cNvPr id="11" name="Title 1"/>
          <p:cNvSpPr txBox="1">
            <a:spLocks/>
          </p:cNvSpPr>
          <p:nvPr/>
        </p:nvSpPr>
        <p:spPr>
          <a:xfrm>
            <a:off x="0" y="620689"/>
            <a:ext cx="8964488" cy="1080119"/>
          </a:xfrm>
          <a:prstGeom prst="rect">
            <a:avLst/>
          </a:prstGeom>
        </p:spPr>
        <p:txBody>
          <a:bodyPr vert="horz" lIns="91440" tIns="45720" rIns="91440" bIns="45720" rtlCol="0" anchor="b">
            <a:normAutofit fontScale="25000" lnSpcReduction="20000"/>
          </a:bodyPr>
          <a:lstStyle>
            <a:lvl1pPr algn="l" defTabSz="914400" rtl="1"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t/>
            </a:r>
            <a:br>
              <a:rPr lang="en-US" smtClean="0"/>
            </a:br>
            <a:endParaRPr lang="ar-EG" sz="4000" dirty="0">
              <a:solidFill>
                <a:srgbClr val="FFFF00"/>
              </a:solidFill>
            </a:endParaRPr>
          </a:p>
        </p:txBody>
      </p:sp>
      <p:sp>
        <p:nvSpPr>
          <p:cNvPr id="12" name="Subtitle 2"/>
          <p:cNvSpPr txBox="1">
            <a:spLocks/>
          </p:cNvSpPr>
          <p:nvPr/>
        </p:nvSpPr>
        <p:spPr>
          <a:xfrm>
            <a:off x="2141993" y="4725144"/>
            <a:ext cx="4716016" cy="1224136"/>
          </a:xfrm>
          <a:prstGeom prst="rect">
            <a:avLst/>
          </a:prstGeom>
        </p:spPr>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lgn="ctr">
              <a:buNone/>
            </a:pPr>
            <a:r>
              <a:rPr lang="en-US" dirty="0" smtClean="0">
                <a:solidFill>
                  <a:schemeClr val="bg1"/>
                </a:solidFill>
                <a:latin typeface="Bernard MT Condensed" pitchFamily="18" charset="0"/>
              </a:rPr>
              <a:t> Prepared By :</a:t>
            </a:r>
          </a:p>
          <a:p>
            <a:pPr marL="0" indent="0" algn="ctr" rtl="0">
              <a:buNone/>
            </a:pPr>
            <a:r>
              <a:rPr lang="en-US" dirty="0" smtClean="0">
                <a:solidFill>
                  <a:schemeClr val="bg1"/>
                </a:solidFill>
                <a:latin typeface="Bernard MT Condensed" pitchFamily="18" charset="0"/>
              </a:rPr>
              <a:t>Dr. Moataz Elsherbini</a:t>
            </a:r>
          </a:p>
          <a:p>
            <a:pPr marL="0" indent="0" algn="ctr" rtl="0">
              <a:buNone/>
            </a:pPr>
            <a:r>
              <a:rPr lang="en-US" dirty="0" smtClean="0">
                <a:solidFill>
                  <a:schemeClr val="bg1"/>
                </a:solidFill>
                <a:latin typeface="Aparajita" pitchFamily="34" charset="0"/>
                <a:cs typeface="Aparajita" pitchFamily="34" charset="0"/>
                <a:hlinkClick r:id="rId4"/>
              </a:rPr>
              <a:t>motaz.ali@feng.bu.edu.eg</a:t>
            </a:r>
            <a:endParaRPr lang="en-US" dirty="0" smtClean="0">
              <a:solidFill>
                <a:schemeClr val="bg1"/>
              </a:solidFill>
              <a:latin typeface="Aparajita" pitchFamily="34" charset="0"/>
              <a:cs typeface="Aparajita" pitchFamily="34" charset="0"/>
            </a:endParaRPr>
          </a:p>
          <a:p>
            <a:pPr marL="0" indent="0" algn="ctr" rtl="0">
              <a:buNone/>
            </a:pPr>
            <a:endParaRPr lang="en-US" dirty="0" smtClean="0">
              <a:solidFill>
                <a:schemeClr val="bg1"/>
              </a:solidFill>
              <a:latin typeface="Aparajita" pitchFamily="34" charset="0"/>
              <a:cs typeface="Aparajita" pitchFamily="34" charset="0"/>
            </a:endParaRPr>
          </a:p>
          <a:p>
            <a:pPr marL="0" indent="0" algn="ctr" rtl="0">
              <a:buNone/>
            </a:pPr>
            <a:endParaRPr lang="en-US" dirty="0" smtClean="0">
              <a:solidFill>
                <a:schemeClr val="bg1"/>
              </a:solidFill>
              <a:latin typeface="Bernard MT Condensed" pitchFamily="18" charset="0"/>
            </a:endParaRPr>
          </a:p>
          <a:p>
            <a:endParaRPr lang="en-US" b="1" dirty="0" smtClean="0">
              <a:solidFill>
                <a:srgbClr val="FFFF00"/>
              </a:solidFill>
            </a:endParaRPr>
          </a:p>
        </p:txBody>
      </p:sp>
      <p:pic>
        <p:nvPicPr>
          <p:cNvPr id="14" name="Picture 6" descr="شعار جامعة بنها الجديد"/>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73251" y="228600"/>
            <a:ext cx="1302511" cy="932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859574" y="291889"/>
            <a:ext cx="5508104" cy="904863"/>
          </a:xfrm>
          <a:prstGeom prst="rect">
            <a:avLst/>
          </a:prstGeom>
        </p:spPr>
        <p:txBody>
          <a:bodyPr wrap="square">
            <a:spAutoFit/>
          </a:bodyPr>
          <a:lstStyle/>
          <a:p>
            <a:pPr algn="ctr" rtl="0">
              <a:spcBef>
                <a:spcPct val="20000"/>
              </a:spcBef>
              <a:defRPr/>
            </a:pPr>
            <a:r>
              <a:rPr lang="en-US" sz="2400" b="1" dirty="0" err="1" smtClean="0">
                <a:solidFill>
                  <a:srgbClr val="FFFF00"/>
                </a:solidFill>
                <a:latin typeface="Book Antiqua" pitchFamily="18" charset="0"/>
              </a:rPr>
              <a:t>Benha</a:t>
            </a:r>
            <a:r>
              <a:rPr lang="en-US" sz="2400" b="1" dirty="0" smtClean="0">
                <a:solidFill>
                  <a:srgbClr val="FFFF00"/>
                </a:solidFill>
                <a:latin typeface="Book Antiqua" pitchFamily="18" charset="0"/>
              </a:rPr>
              <a:t> University</a:t>
            </a:r>
          </a:p>
          <a:p>
            <a:pPr algn="ctr" rtl="0">
              <a:spcBef>
                <a:spcPct val="20000"/>
              </a:spcBef>
              <a:defRPr/>
            </a:pPr>
            <a:r>
              <a:rPr lang="en-US" sz="2400" b="1" dirty="0" smtClean="0">
                <a:solidFill>
                  <a:srgbClr val="FFFF00"/>
                </a:solidFill>
                <a:latin typeface="Book Antiqua" pitchFamily="18" charset="0"/>
              </a:rPr>
              <a:t>Faculty Of Engineering at </a:t>
            </a:r>
            <a:r>
              <a:rPr lang="en-US" sz="2400" b="1" dirty="0" err="1" smtClean="0">
                <a:solidFill>
                  <a:srgbClr val="FFFF00"/>
                </a:solidFill>
                <a:latin typeface="Book Antiqua" pitchFamily="18" charset="0"/>
              </a:rPr>
              <a:t>Shoubra</a:t>
            </a:r>
            <a:endParaRPr lang="en-US" sz="2400" b="1" dirty="0">
              <a:solidFill>
                <a:srgbClr val="FFFF00"/>
              </a:solidFill>
              <a:latin typeface="Book Antiqua" pitchFamily="18" charset="0"/>
            </a:endParaRPr>
          </a:p>
        </p:txBody>
      </p:sp>
      <p:sp>
        <p:nvSpPr>
          <p:cNvPr id="16" name="Rectangle 15"/>
          <p:cNvSpPr/>
          <p:nvPr/>
        </p:nvSpPr>
        <p:spPr>
          <a:xfrm>
            <a:off x="95378" y="2952239"/>
            <a:ext cx="9036496" cy="1569660"/>
          </a:xfrm>
          <a:prstGeom prst="rect">
            <a:avLst/>
          </a:prstGeom>
          <a:noFill/>
          <a:ln>
            <a:noFill/>
          </a:ln>
          <a:effectLst>
            <a:outerShdw blurRad="50800" dist="50800" dir="5400000" algn="ctr" rotWithShape="0">
              <a:schemeClr val="tx1"/>
            </a:outerShdw>
          </a:effectLst>
        </p:spPr>
        <p:txBody>
          <a:bodyPr wrap="square" lIns="91440" tIns="45720" rIns="91440" bIns="45720">
            <a:spAutoFit/>
          </a:bodyPr>
          <a:lstStyle/>
          <a:p>
            <a:pPr algn="ctr"/>
            <a:r>
              <a:rPr lang="en-US" sz="4800" b="1" dirty="0" smtClean="0">
                <a:ln w="17780" cmpd="sng">
                  <a:solidFill>
                    <a:srgbClr val="FFFFFF"/>
                  </a:solidFill>
                  <a:prstDash val="solid"/>
                  <a:miter lim="800000"/>
                </a:ln>
                <a:solidFill>
                  <a:srgbClr val="FFFF00"/>
                </a:solidFill>
                <a:effectLst>
                  <a:outerShdw blurRad="50800" algn="tl" rotWithShape="0">
                    <a:srgbClr val="000000"/>
                  </a:outerShdw>
                </a:effectLst>
              </a:rPr>
              <a:t>Lecture (5)</a:t>
            </a:r>
          </a:p>
          <a:p>
            <a:pPr algn="ctr"/>
            <a:r>
              <a:rPr lang="ar-EG" sz="4800" b="1" dirty="0" smtClean="0">
                <a:ln w="17780" cmpd="sng">
                  <a:solidFill>
                    <a:srgbClr val="FFFFFF"/>
                  </a:solidFill>
                  <a:prstDash val="solid"/>
                  <a:miter lim="800000"/>
                </a:ln>
                <a:solidFill>
                  <a:srgbClr val="FFFF00"/>
                </a:solidFill>
                <a:effectLst>
                  <a:outerShdw blurRad="50800" algn="tl" rotWithShape="0">
                    <a:srgbClr val="000000"/>
                  </a:outerShdw>
                </a:effectLst>
              </a:rPr>
              <a:t>قانون تنظيم الاتصالات (ج </a:t>
            </a:r>
            <a:r>
              <a:rPr lang="en-US" sz="4800" b="1" dirty="0">
                <a:ln w="17780" cmpd="sng">
                  <a:solidFill>
                    <a:srgbClr val="FFFFFF"/>
                  </a:solidFill>
                  <a:prstDash val="solid"/>
                  <a:miter lim="800000"/>
                </a:ln>
                <a:solidFill>
                  <a:srgbClr val="FFFF00"/>
                </a:solidFill>
                <a:effectLst>
                  <a:outerShdw blurRad="50800" algn="tl" rotWithShape="0">
                    <a:srgbClr val="000000"/>
                  </a:outerShdw>
                </a:effectLst>
              </a:rPr>
              <a:t>2</a:t>
            </a:r>
            <a:r>
              <a:rPr lang="ar-EG" sz="4800" b="1" dirty="0" smtClean="0">
                <a:ln w="17780" cmpd="sng">
                  <a:solidFill>
                    <a:srgbClr val="FFFFFF"/>
                  </a:solidFill>
                  <a:prstDash val="solid"/>
                  <a:miter lim="800000"/>
                </a:ln>
                <a:solidFill>
                  <a:srgbClr val="FFFF00"/>
                </a:solidFill>
                <a:effectLst>
                  <a:outerShdw blurRad="50800" algn="tl" rotWithShape="0">
                    <a:srgbClr val="000000"/>
                  </a:outerShdw>
                </a:effectLst>
              </a:rPr>
              <a:t>)</a:t>
            </a:r>
          </a:p>
        </p:txBody>
      </p:sp>
      <p:sp>
        <p:nvSpPr>
          <p:cNvPr id="17" name="Rectangle 16"/>
          <p:cNvSpPr/>
          <p:nvPr/>
        </p:nvSpPr>
        <p:spPr>
          <a:xfrm>
            <a:off x="481083" y="1628800"/>
            <a:ext cx="8037841" cy="1323439"/>
          </a:xfrm>
          <a:prstGeom prst="rect">
            <a:avLst/>
          </a:prstGeom>
          <a:noFill/>
        </p:spPr>
        <p:txBody>
          <a:bodyPr wrap="none" lIns="91440" tIns="45720" rIns="91440" bIns="45720">
            <a:spAutoFit/>
          </a:bodyPr>
          <a:lstStyle/>
          <a:p>
            <a:pPr algn="ctr"/>
            <a:r>
              <a:rPr lang="en-US" sz="4000" b="1"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GEN-181</a:t>
            </a:r>
          </a:p>
          <a:p>
            <a:pPr algn="ctr"/>
            <a:r>
              <a:rPr lang="en-US" sz="4000" b="1" dirty="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Engineering </a:t>
            </a:r>
            <a:r>
              <a:rPr lang="en-US" sz="4000" b="1"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Legislations (2017/2018)</a:t>
            </a:r>
            <a:endParaRPr lang="en-US" sz="4000" b="1" dirty="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endParaRP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512" y="228599"/>
            <a:ext cx="1368152" cy="1131344"/>
          </a:xfrm>
          <a:prstGeom prst="rect">
            <a:avLst/>
          </a:prstGeom>
        </p:spPr>
      </p:pic>
    </p:spTree>
    <p:extLst>
      <p:ext uri="{BB962C8B-B14F-4D97-AF65-F5344CB8AC3E}">
        <p14:creationId xmlns:p14="http://schemas.microsoft.com/office/powerpoint/2010/main" val="36163705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0"/>
            <a:ext cx="8928992" cy="6813376"/>
          </a:xfrm>
        </p:spPr>
        <p:txBody>
          <a:bodyPr>
            <a:noAutofit/>
          </a:bodyPr>
          <a:lstStyle/>
          <a:p>
            <a:pPr algn="just"/>
            <a:r>
              <a:rPr lang="ar-EG" b="1" u="sng" dirty="0" smtClean="0">
                <a:solidFill>
                  <a:srgbClr val="FF0000"/>
                </a:solidFill>
                <a:latin typeface="Sakkal Majalla" pitchFamily="2" charset="-78"/>
                <a:cs typeface="Sakkal Majalla" pitchFamily="2" charset="-78"/>
              </a:rPr>
              <a:t>المادة 36:</a:t>
            </a:r>
          </a:p>
          <a:p>
            <a:pPr marL="114300" indent="0" algn="just">
              <a:buNone/>
            </a:pPr>
            <a:r>
              <a:rPr lang="ar-EG" b="1" dirty="0" smtClean="0">
                <a:solidFill>
                  <a:srgbClr val="0000FF"/>
                </a:solidFill>
                <a:latin typeface="Sakkal Majalla" pitchFamily="2" charset="-78"/>
                <a:cs typeface="Sakkal Majalla" pitchFamily="2" charset="-78"/>
              </a:rPr>
              <a:t>يلتزم المرخص له </a:t>
            </a:r>
            <a:r>
              <a:rPr lang="ar-EG" b="1" dirty="0" smtClean="0">
                <a:solidFill>
                  <a:srgbClr val="FF0000"/>
                </a:solidFill>
                <a:latin typeface="Sakkal Majalla" pitchFamily="2" charset="-78"/>
                <a:cs typeface="Sakkal Majalla" pitchFamily="2" charset="-78"/>
              </a:rPr>
              <a:t>باتخاذ جميع التدابير اللازمة لحماية المنشآت والمرافق القائمة </a:t>
            </a:r>
            <a:r>
              <a:rPr lang="ar-EG" b="1" dirty="0" smtClean="0">
                <a:latin typeface="Sakkal Majalla" pitchFamily="2" charset="-78"/>
                <a:cs typeface="Sakkal Majalla" pitchFamily="2" charset="-78"/>
              </a:rPr>
              <a:t>أثناء </a:t>
            </a:r>
            <a:r>
              <a:rPr lang="ar-EG" b="1" dirty="0" smtClean="0">
                <a:solidFill>
                  <a:srgbClr val="0000FF"/>
                </a:solidFill>
                <a:latin typeface="Sakkal Majalla" pitchFamily="2" charset="-78"/>
                <a:cs typeface="Sakkal Majalla" pitchFamily="2" charset="-78"/>
              </a:rPr>
              <a:t>قيامه بإنشاء أو صيانة أو تعديل شبكته، كما يلتزم بإعادة الشيء إلى أصله على نفقته وبأداء تعويض مناسب عما يقع من إتلاف أو أضرار بأي من تلك المنشآت أو المرافق.</a:t>
            </a:r>
          </a:p>
          <a:p>
            <a:pPr algn="just"/>
            <a:r>
              <a:rPr lang="ar-EG" b="1" u="sng" dirty="0" smtClean="0">
                <a:solidFill>
                  <a:srgbClr val="FF0000"/>
                </a:solidFill>
                <a:latin typeface="Sakkal Majalla" pitchFamily="2" charset="-78"/>
                <a:cs typeface="Sakkal Majalla" pitchFamily="2" charset="-78"/>
              </a:rPr>
              <a:t>المادة </a:t>
            </a:r>
            <a:r>
              <a:rPr lang="ar-EG" b="1" u="sng" dirty="0">
                <a:solidFill>
                  <a:srgbClr val="FF0000"/>
                </a:solidFill>
                <a:latin typeface="Sakkal Majalla" pitchFamily="2" charset="-78"/>
                <a:cs typeface="Sakkal Majalla" pitchFamily="2" charset="-78"/>
              </a:rPr>
              <a:t>38:</a:t>
            </a:r>
          </a:p>
          <a:p>
            <a:pPr marL="114300" indent="0" algn="just">
              <a:buNone/>
            </a:pPr>
            <a:r>
              <a:rPr lang="ar-EG" b="1" dirty="0">
                <a:solidFill>
                  <a:srgbClr val="0000FF"/>
                </a:solidFill>
                <a:latin typeface="Sakkal Majalla" pitchFamily="2" charset="-78"/>
                <a:cs typeface="Sakkal Majalla" pitchFamily="2" charset="-78"/>
              </a:rPr>
              <a:t>يصدر بتقرير صفة </a:t>
            </a:r>
            <a:r>
              <a:rPr lang="ar-EG" b="1" dirty="0">
                <a:solidFill>
                  <a:srgbClr val="FF0000"/>
                </a:solidFill>
                <a:latin typeface="Sakkal Majalla" pitchFamily="2" charset="-78"/>
                <a:cs typeface="Sakkal Majalla" pitchFamily="2" charset="-78"/>
              </a:rPr>
              <a:t>المنفعة العامة </a:t>
            </a:r>
            <a:r>
              <a:rPr lang="ar-EG" b="1" dirty="0">
                <a:solidFill>
                  <a:srgbClr val="0000FF"/>
                </a:solidFill>
                <a:latin typeface="Sakkal Majalla" pitchFamily="2" charset="-78"/>
                <a:cs typeface="Sakkal Majalla" pitchFamily="2" charset="-78"/>
              </a:rPr>
              <a:t>لمشروعات الاتصالات (</a:t>
            </a:r>
            <a:r>
              <a:rPr lang="ar-EG" b="1" dirty="0">
                <a:solidFill>
                  <a:srgbClr val="FF0000"/>
                </a:solidFill>
                <a:latin typeface="Sakkal Majalla" pitchFamily="2" charset="-78"/>
                <a:cs typeface="Sakkal Majalla" pitchFamily="2" charset="-78"/>
              </a:rPr>
              <a:t>سواء حكوميه او خاصه </a:t>
            </a:r>
            <a:r>
              <a:rPr lang="ar-EG" b="1" dirty="0">
                <a:solidFill>
                  <a:srgbClr val="0000FF"/>
                </a:solidFill>
                <a:latin typeface="Sakkal Majalla" pitchFamily="2" charset="-78"/>
                <a:cs typeface="Sakkal Majalla" pitchFamily="2" charset="-78"/>
              </a:rPr>
              <a:t>)</a:t>
            </a:r>
            <a:r>
              <a:rPr lang="ar-EG" b="1" dirty="0">
                <a:latin typeface="Sakkal Majalla" pitchFamily="2" charset="-78"/>
                <a:cs typeface="Sakkal Majalla" pitchFamily="2" charset="-78"/>
              </a:rPr>
              <a:t>، </a:t>
            </a:r>
            <a:r>
              <a:rPr lang="ar-EG" b="1" dirty="0">
                <a:solidFill>
                  <a:srgbClr val="FF0000"/>
                </a:solidFill>
                <a:latin typeface="Sakkal Majalla" pitchFamily="2" charset="-78"/>
                <a:cs typeface="Sakkal Majalla" pitchFamily="2" charset="-78"/>
              </a:rPr>
              <a:t>ونزع ملكية العقارات </a:t>
            </a:r>
            <a:r>
              <a:rPr lang="ar-EG" b="1" dirty="0">
                <a:solidFill>
                  <a:srgbClr val="0000FF"/>
                </a:solidFill>
                <a:latin typeface="Sakkal Majalla" pitchFamily="2" charset="-78"/>
                <a:cs typeface="Sakkal Majalla" pitchFamily="2" charset="-78"/>
              </a:rPr>
              <a:t>اللازمة لها قرار من رئيس الجمهورية بناء على عرض الوزير </a:t>
            </a:r>
            <a:r>
              <a:rPr lang="ar-EG" b="1" dirty="0" smtClean="0">
                <a:solidFill>
                  <a:srgbClr val="0000FF"/>
                </a:solidFill>
                <a:latin typeface="Sakkal Majalla" pitchFamily="2" charset="-78"/>
                <a:cs typeface="Sakkal Majalla" pitchFamily="2" charset="-78"/>
              </a:rPr>
              <a:t>المختص</a:t>
            </a:r>
            <a:r>
              <a:rPr lang="ar-EG" b="1" dirty="0">
                <a:solidFill>
                  <a:srgbClr val="0000FF"/>
                </a:solidFill>
                <a:latin typeface="Sakkal Majalla" pitchFamily="2" charset="-78"/>
                <a:cs typeface="Sakkal Majalla" pitchFamily="2" charset="-78"/>
              </a:rPr>
              <a:t>.</a:t>
            </a:r>
          </a:p>
          <a:p>
            <a:pPr algn="just"/>
            <a:r>
              <a:rPr lang="ar-EG" b="1" u="sng" dirty="0">
                <a:solidFill>
                  <a:srgbClr val="FF0000"/>
                </a:solidFill>
                <a:latin typeface="Sakkal Majalla" pitchFamily="2" charset="-78"/>
                <a:cs typeface="Sakkal Majalla" pitchFamily="2" charset="-78"/>
              </a:rPr>
              <a:t>المادة 39:</a:t>
            </a:r>
          </a:p>
          <a:p>
            <a:pPr marL="114300" indent="0" algn="just">
              <a:buNone/>
            </a:pPr>
            <a:r>
              <a:rPr lang="ar-EG" b="1" dirty="0">
                <a:solidFill>
                  <a:srgbClr val="0000FF"/>
                </a:solidFill>
                <a:latin typeface="Sakkal Majalla" pitchFamily="2" charset="-78"/>
                <a:cs typeface="Sakkal Majalla" pitchFamily="2" charset="-78"/>
              </a:rPr>
              <a:t>لا يجوز لمالك العقار أو حائزه أو لكل ذي شأن فيه </a:t>
            </a:r>
            <a:r>
              <a:rPr lang="ar-EG" b="1" dirty="0">
                <a:solidFill>
                  <a:srgbClr val="FF0000"/>
                </a:solidFill>
                <a:latin typeface="Sakkal Majalla" pitchFamily="2" charset="-78"/>
                <a:cs typeface="Sakkal Majalla" pitchFamily="2" charset="-78"/>
              </a:rPr>
              <a:t>الاعتراض دون مبرر مشروع على إقامة التركيبات</a:t>
            </a:r>
            <a:r>
              <a:rPr lang="ar-EG" b="1" dirty="0">
                <a:latin typeface="Sakkal Majalla" pitchFamily="2" charset="-78"/>
                <a:cs typeface="Sakkal Majalla" pitchFamily="2" charset="-78"/>
              </a:rPr>
              <a:t> </a:t>
            </a:r>
            <a:r>
              <a:rPr lang="ar-EG" b="1" dirty="0">
                <a:solidFill>
                  <a:srgbClr val="0000FF"/>
                </a:solidFill>
                <a:latin typeface="Sakkal Majalla" pitchFamily="2" charset="-78"/>
                <a:cs typeface="Sakkal Majalla" pitchFamily="2" charset="-78"/>
              </a:rPr>
              <a:t>والتوصيلات اللازمة لإدخال خدمات الاتصالات لشاغلي </a:t>
            </a:r>
            <a:r>
              <a:rPr lang="ar-EG" b="1" dirty="0">
                <a:solidFill>
                  <a:srgbClr val="FF0000"/>
                </a:solidFill>
                <a:latin typeface="Sakkal Majalla" pitchFamily="2" charset="-78"/>
                <a:cs typeface="Sakkal Majalla" pitchFamily="2" charset="-78"/>
              </a:rPr>
              <a:t>العقار(مثال تركيب بوكس تليفونات ارضيه في واجهه عقار </a:t>
            </a:r>
            <a:r>
              <a:rPr lang="ar-EG" b="1" dirty="0">
                <a:solidFill>
                  <a:srgbClr val="0000FF"/>
                </a:solidFill>
                <a:latin typeface="Sakkal Majalla" pitchFamily="2" charset="-78"/>
                <a:cs typeface="Sakkal Majalla" pitchFamily="2" charset="-78"/>
              </a:rPr>
              <a:t>)، ويسرى ذلك على جميع الأعمال اللازمة للصيانة أو تشغيل هذه التركيبات والتوصيلات مع مراعاة الالتزام بقواعد السلامة الإنشائية والصحية والبيئية.</a:t>
            </a:r>
          </a:p>
          <a:p>
            <a:pPr marL="114300" indent="0" algn="just" rtl="1">
              <a:buNone/>
            </a:pPr>
            <a:endParaRPr lang="ar-EG"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1179702112"/>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1" y="-27384"/>
            <a:ext cx="8712968" cy="6456045"/>
          </a:xfrm>
        </p:spPr>
        <p:txBody>
          <a:bodyPr>
            <a:noAutofit/>
          </a:bodyPr>
          <a:lstStyle/>
          <a:p>
            <a:pPr algn="just"/>
            <a:r>
              <a:rPr lang="ar-EG" b="1" u="sng" dirty="0" smtClean="0">
                <a:solidFill>
                  <a:srgbClr val="FF0000"/>
                </a:solidFill>
                <a:latin typeface="Sakkal Majalla" pitchFamily="2" charset="-78"/>
                <a:cs typeface="Sakkal Majalla" pitchFamily="2" charset="-78"/>
              </a:rPr>
              <a:t>المادة </a:t>
            </a:r>
            <a:r>
              <a:rPr lang="ar-EG" b="1" u="sng" dirty="0">
                <a:solidFill>
                  <a:srgbClr val="FF0000"/>
                </a:solidFill>
                <a:latin typeface="Sakkal Majalla" pitchFamily="2" charset="-78"/>
                <a:cs typeface="Sakkal Majalla" pitchFamily="2" charset="-78"/>
              </a:rPr>
              <a:t>40:</a:t>
            </a:r>
          </a:p>
          <a:p>
            <a:pPr marL="114300" indent="0" algn="just">
              <a:buNone/>
            </a:pPr>
            <a:r>
              <a:rPr lang="ar-EG" b="1" dirty="0">
                <a:solidFill>
                  <a:srgbClr val="FF0000"/>
                </a:solidFill>
                <a:latin typeface="Sakkal Majalla" pitchFamily="2" charset="-78"/>
                <a:cs typeface="Sakkal Majalla" pitchFamily="2" charset="-78"/>
              </a:rPr>
              <a:t>يجوز بالاتفاق بين المرخص له وصاحب تقرير حق الانتفاع بالعقار</a:t>
            </a:r>
            <a:r>
              <a:rPr lang="ar-EG" b="1" dirty="0">
                <a:solidFill>
                  <a:srgbClr val="0000FF"/>
                </a:solidFill>
                <a:latin typeface="Sakkal Majalla" pitchFamily="2" charset="-78"/>
                <a:cs typeface="Sakkal Majalla" pitchFamily="2" charset="-78"/>
              </a:rPr>
              <a:t>، لقاء مقابل عادل يتضمنه الاتفاق، إقامة منشآت أو تركيب توصيلات مرخص بها لإحدى شبكات أو خدمات الاتصالات أو الخدمات الإذاعية المسموعة والمرئية وذلك داخل العقار أو في علوه أو سفله على ألا يكون من شأن ذلك الإضرار بسلامة العقار أو العقارات الملاصقة أو المجاورة له أو بصحة شاغليها. ( </a:t>
            </a:r>
            <a:r>
              <a:rPr lang="ar-EG" b="1" dirty="0">
                <a:solidFill>
                  <a:srgbClr val="FF0000"/>
                </a:solidFill>
                <a:latin typeface="Sakkal Majalla" pitchFamily="2" charset="-78"/>
                <a:cs typeface="Sakkal Majalla" pitchFamily="2" charset="-78"/>
              </a:rPr>
              <a:t>تأجير اسطح العمارات لتركيب الشبكات </a:t>
            </a:r>
            <a:r>
              <a:rPr lang="ar-EG" b="1" dirty="0">
                <a:solidFill>
                  <a:srgbClr val="0000FF"/>
                </a:solidFill>
                <a:latin typeface="Sakkal Majalla" pitchFamily="2" charset="-78"/>
                <a:cs typeface="Sakkal Majalla" pitchFamily="2" charset="-78"/>
              </a:rPr>
              <a:t>)</a:t>
            </a:r>
          </a:p>
          <a:p>
            <a:pPr marL="114300" indent="0" algn="just">
              <a:buNone/>
            </a:pPr>
            <a:r>
              <a:rPr lang="ar-EG" b="1" dirty="0">
                <a:solidFill>
                  <a:srgbClr val="0000FF"/>
                </a:solidFill>
                <a:latin typeface="Sakkal Majalla" pitchFamily="2" charset="-78"/>
                <a:cs typeface="Sakkal Majalla" pitchFamily="2" charset="-78"/>
              </a:rPr>
              <a:t>ويوقف تنفيذ الأعمال المشار إليها في </a:t>
            </a:r>
            <a:r>
              <a:rPr lang="ar-EG" b="1" dirty="0">
                <a:solidFill>
                  <a:srgbClr val="FF0000"/>
                </a:solidFill>
                <a:latin typeface="Sakkal Majalla" pitchFamily="2" charset="-78"/>
                <a:cs typeface="Sakkal Majalla" pitchFamily="2" charset="-78"/>
              </a:rPr>
              <a:t>حالة إقامة دعوى قضائية </a:t>
            </a:r>
            <a:r>
              <a:rPr lang="ar-EG" b="1" dirty="0">
                <a:solidFill>
                  <a:srgbClr val="0000FF"/>
                </a:solidFill>
                <a:latin typeface="Sakkal Majalla" pitchFamily="2" charset="-78"/>
                <a:cs typeface="Sakkal Majalla" pitchFamily="2" charset="-78"/>
              </a:rPr>
              <a:t>في شأنها وذلك لحين صدور حكم قضائي نهائي فيها.</a:t>
            </a:r>
          </a:p>
          <a:p>
            <a:pPr marL="114300" indent="0" algn="just">
              <a:buNone/>
            </a:pPr>
            <a:endParaRPr lang="ar-EG" b="1" dirty="0" smtClean="0">
              <a:solidFill>
                <a:srgbClr val="0000FF"/>
              </a:solidFill>
              <a:latin typeface="Sakkal Majalla" pitchFamily="2" charset="-78"/>
              <a:cs typeface="Sakkal Majalla" pitchFamily="2" charset="-78"/>
            </a:endParaRPr>
          </a:p>
          <a:p>
            <a:pPr algn="just"/>
            <a:r>
              <a:rPr lang="ar-EG" b="1" u="sng" dirty="0">
                <a:solidFill>
                  <a:srgbClr val="FF0000"/>
                </a:solidFill>
                <a:latin typeface="Sakkal Majalla" pitchFamily="2" charset="-78"/>
                <a:cs typeface="Sakkal Majalla" pitchFamily="2" charset="-78"/>
              </a:rPr>
              <a:t>المادة 42:</a:t>
            </a:r>
          </a:p>
          <a:p>
            <a:pPr marL="114300" indent="0" algn="just">
              <a:buNone/>
            </a:pPr>
            <a:r>
              <a:rPr lang="ar-EG" b="1" dirty="0">
                <a:solidFill>
                  <a:srgbClr val="0000FF"/>
                </a:solidFill>
                <a:latin typeface="Sakkal Majalla" pitchFamily="2" charset="-78"/>
                <a:cs typeface="Sakkal Majalla" pitchFamily="2" charset="-78"/>
              </a:rPr>
              <a:t>يجب ترك مسافة خالية من المباني حول مراكز إرسال الإذاعة والتليفزيون في دائرة مركزها صاري برج الإرسال لا يقل نصف قطرها عن مرة ونصف من ارتفاع الصاري أو البرج وذلك مع عدم الإخلال بحق المتضرر في التعويض.</a:t>
            </a:r>
          </a:p>
          <a:p>
            <a:pPr marL="114300" indent="0" algn="just">
              <a:buNone/>
            </a:pPr>
            <a:endParaRPr lang="ar-EG" b="1" dirty="0">
              <a:solidFill>
                <a:srgbClr val="0000FF"/>
              </a:solidFill>
              <a:latin typeface="Sakkal Majalla" pitchFamily="2" charset="-78"/>
              <a:cs typeface="Sakkal Majalla" pitchFamily="2" charset="-78"/>
            </a:endParaRPr>
          </a:p>
          <a:p>
            <a:pPr marL="114300" indent="0" algn="just" rtl="1">
              <a:buNone/>
            </a:pPr>
            <a:endParaRPr lang="ar-EG" sz="2800"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2530817279"/>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6632"/>
            <a:ext cx="8735888" cy="6284168"/>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المادة </a:t>
            </a:r>
            <a:r>
              <a:rPr lang="ar-EG" sz="2800" b="1" u="sng" dirty="0">
                <a:solidFill>
                  <a:srgbClr val="FF0000"/>
                </a:solidFill>
                <a:latin typeface="Sakkal Majalla" pitchFamily="2" charset="-78"/>
                <a:cs typeface="Sakkal Majalla" pitchFamily="2" charset="-78"/>
              </a:rPr>
              <a:t>44:</a:t>
            </a:r>
          </a:p>
          <a:p>
            <a:pPr marL="114300" indent="0" algn="just" rtl="1">
              <a:buNone/>
            </a:pPr>
            <a:r>
              <a:rPr lang="ar-EG" sz="2800" b="1" dirty="0">
                <a:solidFill>
                  <a:srgbClr val="0000FF"/>
                </a:solidFill>
                <a:latin typeface="Sakkal Majalla" pitchFamily="2" charset="-78"/>
                <a:cs typeface="Sakkal Majalla" pitchFamily="2" charset="-78"/>
              </a:rPr>
              <a:t>يحظر</a:t>
            </a:r>
            <a:r>
              <a:rPr lang="ar-EG" sz="2800" b="1" dirty="0">
                <a:latin typeface="Sakkal Majalla" pitchFamily="2" charset="-78"/>
                <a:cs typeface="Sakkal Majalla" pitchFamily="2" charset="-78"/>
              </a:rPr>
              <a:t> </a:t>
            </a:r>
            <a:r>
              <a:rPr lang="ar-EG" sz="2800" b="1" dirty="0">
                <a:solidFill>
                  <a:srgbClr val="FF0000"/>
                </a:solidFill>
                <a:latin typeface="Sakkal Majalla" pitchFamily="2" charset="-78"/>
                <a:cs typeface="Sakkal Majalla" pitchFamily="2" charset="-78"/>
              </a:rPr>
              <a:t>استيراد أو تصنيع أو تجميع أي معدة من معدات الاتصالات</a:t>
            </a:r>
            <a:r>
              <a:rPr lang="ar-EG" sz="2800" b="1" dirty="0">
                <a:latin typeface="Sakkal Majalla" pitchFamily="2" charset="-78"/>
                <a:cs typeface="Sakkal Majalla" pitchFamily="2" charset="-78"/>
              </a:rPr>
              <a:t> </a:t>
            </a:r>
            <a:r>
              <a:rPr lang="ar-EG" sz="2800" b="1" dirty="0">
                <a:solidFill>
                  <a:srgbClr val="0000FF"/>
                </a:solidFill>
                <a:latin typeface="Sakkal Majalla" pitchFamily="2" charset="-78"/>
                <a:cs typeface="Sakkal Majalla" pitchFamily="2" charset="-78"/>
              </a:rPr>
              <a:t>إلا بعد الحصول على</a:t>
            </a:r>
            <a:r>
              <a:rPr lang="ar-EG" sz="2800" b="1" dirty="0">
                <a:latin typeface="Sakkal Majalla" pitchFamily="2" charset="-78"/>
                <a:cs typeface="Sakkal Majalla" pitchFamily="2" charset="-78"/>
              </a:rPr>
              <a:t> </a:t>
            </a:r>
            <a:r>
              <a:rPr lang="ar-EG" sz="2800" b="1" dirty="0">
                <a:solidFill>
                  <a:srgbClr val="FF0000"/>
                </a:solidFill>
                <a:latin typeface="Sakkal Majalla" pitchFamily="2" charset="-78"/>
                <a:cs typeface="Sakkal Majalla" pitchFamily="2" charset="-78"/>
              </a:rPr>
              <a:t>تصريح</a:t>
            </a:r>
            <a:r>
              <a:rPr lang="ar-EG" sz="2800" b="1" dirty="0">
                <a:latin typeface="Sakkal Majalla" pitchFamily="2" charset="-78"/>
                <a:cs typeface="Sakkal Majalla" pitchFamily="2" charset="-78"/>
              </a:rPr>
              <a:t> </a:t>
            </a:r>
            <a:r>
              <a:rPr lang="ar-EG" sz="2800" b="1" dirty="0">
                <a:solidFill>
                  <a:srgbClr val="0000FF"/>
                </a:solidFill>
                <a:latin typeface="Sakkal Majalla" pitchFamily="2" charset="-78"/>
                <a:cs typeface="Sakkal Majalla" pitchFamily="2" charset="-78"/>
              </a:rPr>
              <a:t>بذلك من الجهاز، وطبقا للمعايير والمواصفات المعتمدة منه.</a:t>
            </a:r>
          </a:p>
          <a:p>
            <a:pPr marL="114300" indent="0" algn="just" rtl="1">
              <a:buNone/>
            </a:pPr>
            <a:r>
              <a:rPr lang="ar-EG" sz="2800" b="1" dirty="0">
                <a:solidFill>
                  <a:srgbClr val="0000FF"/>
                </a:solidFill>
                <a:latin typeface="Sakkal Majalla" pitchFamily="2" charset="-78"/>
                <a:cs typeface="Sakkal Majalla" pitchFamily="2" charset="-78"/>
              </a:rPr>
              <a:t>ويجب على الجهاز الحصول على </a:t>
            </a:r>
            <a:r>
              <a:rPr lang="ar-EG" sz="2800" b="1" dirty="0">
                <a:solidFill>
                  <a:srgbClr val="FF0000"/>
                </a:solidFill>
                <a:latin typeface="Sakkal Majalla" pitchFamily="2" charset="-78"/>
                <a:cs typeface="Sakkal Majalla" pitchFamily="2" charset="-78"/>
              </a:rPr>
              <a:t>موافقة من القوات المسلحة وهيئة الأمن القومي ووزارة الداخلية</a:t>
            </a:r>
            <a:r>
              <a:rPr lang="ar-EG" sz="2800" b="1" dirty="0">
                <a:latin typeface="Sakkal Majalla" pitchFamily="2" charset="-78"/>
                <a:cs typeface="Sakkal Majalla" pitchFamily="2" charset="-78"/>
              </a:rPr>
              <a:t>، </a:t>
            </a:r>
            <a:r>
              <a:rPr lang="ar-EG" sz="2800" b="1" dirty="0">
                <a:solidFill>
                  <a:srgbClr val="0000FF"/>
                </a:solidFill>
                <a:latin typeface="Sakkal Majalla" pitchFamily="2" charset="-78"/>
                <a:cs typeface="Sakkal Majalla" pitchFamily="2" charset="-78"/>
              </a:rPr>
              <a:t>قبل قيامه بالاستيراد أو التصنيع أو التجميع أو الحيازة أو الاستخدام لحسابه وقبل منحه تصاريح بذلك لوحدات الجهاز الإداري للدولة من وزارات ومصالح وأجهزة ووحدات الإدارة المحلية والهيئات والشركات بكافة أنواعها والأفراد وغيرها، وذلك بالنسبة لمعدات الاتصالات التي يصدر بتحديدها قرار من وزير الدفاع بالتنسيق مع أجهزة الأمن القومي.</a:t>
            </a:r>
          </a:p>
          <a:p>
            <a:pPr marL="114300" indent="0" algn="just" rtl="1">
              <a:buNone/>
            </a:pPr>
            <a:r>
              <a:rPr lang="ar-EG" sz="2800" b="1" dirty="0">
                <a:solidFill>
                  <a:srgbClr val="FF0000"/>
                </a:solidFill>
                <a:latin typeface="Sakkal Majalla" pitchFamily="2" charset="-78"/>
                <a:cs typeface="Sakkal Majalla" pitchFamily="2" charset="-78"/>
              </a:rPr>
              <a:t>ولا تسري </a:t>
            </a:r>
            <a:r>
              <a:rPr lang="ar-EG" sz="2800" b="1" dirty="0">
                <a:solidFill>
                  <a:srgbClr val="0000FF"/>
                </a:solidFill>
                <a:latin typeface="Sakkal Majalla" pitchFamily="2" charset="-78"/>
                <a:cs typeface="Sakkal Majalla" pitchFamily="2" charset="-78"/>
              </a:rPr>
              <a:t>أحكام الفقرة الأولى على المعدات المستخدمة </a:t>
            </a:r>
            <a:r>
              <a:rPr lang="ar-EG" sz="2800" b="1" dirty="0">
                <a:solidFill>
                  <a:srgbClr val="FF0000"/>
                </a:solidFill>
                <a:latin typeface="Sakkal Majalla" pitchFamily="2" charset="-78"/>
                <a:cs typeface="Sakkal Majalla" pitchFamily="2" charset="-78"/>
              </a:rPr>
              <a:t>في البث الإذاعي والتليفزيوني</a:t>
            </a:r>
            <a:r>
              <a:rPr lang="ar-EG" sz="2800" b="1" dirty="0">
                <a:latin typeface="Sakkal Majalla" pitchFamily="2" charset="-78"/>
                <a:cs typeface="Sakkal Majalla" pitchFamily="2" charset="-78"/>
              </a:rPr>
              <a:t> </a:t>
            </a:r>
            <a:r>
              <a:rPr lang="ar-EG" sz="2800" b="1" dirty="0">
                <a:solidFill>
                  <a:srgbClr val="FF0000"/>
                </a:solidFill>
                <a:latin typeface="Sakkal Majalla" pitchFamily="2" charset="-78"/>
                <a:cs typeface="Sakkal Majalla" pitchFamily="2" charset="-78"/>
              </a:rPr>
              <a:t>الخاص باتحاد الإذاعة </a:t>
            </a:r>
            <a:r>
              <a:rPr lang="ar-EG" sz="2800" b="1" dirty="0" smtClean="0">
                <a:solidFill>
                  <a:srgbClr val="FF0000"/>
                </a:solidFill>
                <a:latin typeface="Sakkal Majalla" pitchFamily="2" charset="-78"/>
                <a:cs typeface="Sakkal Majalla" pitchFamily="2" charset="-78"/>
              </a:rPr>
              <a:t>والتليفزيون </a:t>
            </a:r>
            <a:r>
              <a:rPr lang="ar-EG" sz="2800" b="1" dirty="0" smtClean="0">
                <a:solidFill>
                  <a:srgbClr val="0000FF"/>
                </a:solidFill>
                <a:latin typeface="Sakkal Majalla" pitchFamily="2" charset="-78"/>
                <a:cs typeface="Sakkal Majalla" pitchFamily="2" charset="-78"/>
              </a:rPr>
              <a:t>، </a:t>
            </a:r>
            <a:r>
              <a:rPr lang="ar-EG" sz="2800" b="1" dirty="0">
                <a:solidFill>
                  <a:srgbClr val="0000FF"/>
                </a:solidFill>
                <a:latin typeface="Sakkal Majalla" pitchFamily="2" charset="-78"/>
                <a:cs typeface="Sakkal Majalla" pitchFamily="2" charset="-78"/>
              </a:rPr>
              <a:t>وذلك مع مراعاة حصول الاتحاد على الموافقة المنصوص عليها في الفقرة الثانية، وفق الأحكام المقرر بها</a:t>
            </a:r>
            <a:r>
              <a:rPr lang="ar-EG" sz="2800" b="1" dirty="0" smtClean="0">
                <a:solidFill>
                  <a:srgbClr val="0000FF"/>
                </a:solidFill>
                <a:latin typeface="Sakkal Majalla" pitchFamily="2" charset="-78"/>
                <a:cs typeface="Sakkal Majalla" pitchFamily="2" charset="-78"/>
              </a:rPr>
              <a:t>.</a:t>
            </a:r>
            <a:endParaRPr lang="ar-EG" sz="2800"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2822607049"/>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8640"/>
            <a:ext cx="8663880" cy="6552728"/>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المادة </a:t>
            </a:r>
            <a:r>
              <a:rPr lang="ar-EG" sz="2800" b="1" u="sng" dirty="0">
                <a:solidFill>
                  <a:srgbClr val="FF0000"/>
                </a:solidFill>
                <a:latin typeface="Sakkal Majalla" pitchFamily="2" charset="-78"/>
                <a:cs typeface="Sakkal Majalla" pitchFamily="2" charset="-78"/>
              </a:rPr>
              <a:t>45:</a:t>
            </a:r>
          </a:p>
          <a:p>
            <a:pPr marL="114300" indent="0" algn="just" rtl="1">
              <a:buNone/>
            </a:pPr>
            <a:r>
              <a:rPr lang="ar-EG" sz="2800" b="1" dirty="0">
                <a:solidFill>
                  <a:srgbClr val="0000FF"/>
                </a:solidFill>
                <a:latin typeface="Sakkal Majalla" pitchFamily="2" charset="-78"/>
                <a:cs typeface="Sakkal Majalla" pitchFamily="2" charset="-78"/>
              </a:rPr>
              <a:t>يجوز إدخال أجهزة الاتصالات الطرفية من الأنواع المعتمدة من </a:t>
            </a:r>
            <a:r>
              <a:rPr lang="ar-EG" sz="2800" b="1" dirty="0" smtClean="0">
                <a:solidFill>
                  <a:srgbClr val="0000FF"/>
                </a:solidFill>
                <a:latin typeface="Sakkal Majalla" pitchFamily="2" charset="-78"/>
                <a:cs typeface="Sakkal Majalla" pitchFamily="2" charset="-78"/>
              </a:rPr>
              <a:t>جهاز تنظيم الاتصالات وأجهزة </a:t>
            </a:r>
            <a:r>
              <a:rPr lang="ar-EG" sz="2800" b="1" dirty="0">
                <a:solidFill>
                  <a:srgbClr val="0000FF"/>
                </a:solidFill>
                <a:latin typeface="Sakkal Majalla" pitchFamily="2" charset="-78"/>
                <a:cs typeface="Sakkal Majalla" pitchFamily="2" charset="-78"/>
              </a:rPr>
              <a:t>الاستقبال الإذاعي والتليفزيوني المعتمدة من اتحاد الإذاعة والتليفزيون إذا كانت بصحبة قادم من الخارج بغرض </a:t>
            </a:r>
            <a:r>
              <a:rPr lang="ar-EG" sz="2800" b="1" dirty="0">
                <a:solidFill>
                  <a:srgbClr val="FF0000"/>
                </a:solidFill>
                <a:latin typeface="Sakkal Majalla" pitchFamily="2" charset="-78"/>
                <a:cs typeface="Sakkal Majalla" pitchFamily="2" charset="-78"/>
              </a:rPr>
              <a:t>الاستخدام الشخصي</a:t>
            </a:r>
            <a:r>
              <a:rPr lang="ar-EG" sz="2800" b="1" dirty="0">
                <a:solidFill>
                  <a:srgbClr val="0000FF"/>
                </a:solidFill>
                <a:latin typeface="Sakkal Majalla" pitchFamily="2" charset="-78"/>
                <a:cs typeface="Sakkal Majalla" pitchFamily="2" charset="-78"/>
              </a:rPr>
              <a:t>، وذلك دون الحصول على تصريح من الجهاز.</a:t>
            </a:r>
          </a:p>
          <a:p>
            <a:pPr marL="114300" indent="0" algn="just" rtl="1">
              <a:buNone/>
            </a:pPr>
            <a:r>
              <a:rPr lang="ar-EG" sz="2800" b="1" dirty="0">
                <a:solidFill>
                  <a:srgbClr val="0000FF"/>
                </a:solidFill>
                <a:latin typeface="Sakkal Majalla" pitchFamily="2" charset="-78"/>
                <a:cs typeface="Sakkal Majalla" pitchFamily="2" charset="-78"/>
              </a:rPr>
              <a:t>ولا يسري حكم الفقرة السابقة على باقي أجهزة الاتصالات اللاسلكية عدا الأنواع التي يحددها الجهاز بعد الحصول على موافقة من القوات المسلحة وأجهزة الأمن القومي.</a:t>
            </a:r>
          </a:p>
          <a:p>
            <a:pPr algn="just" rtl="1"/>
            <a:r>
              <a:rPr lang="ar-EG" sz="2800" b="1" u="sng" dirty="0">
                <a:solidFill>
                  <a:srgbClr val="FF0000"/>
                </a:solidFill>
                <a:latin typeface="Sakkal Majalla" pitchFamily="2" charset="-78"/>
                <a:cs typeface="Sakkal Majalla" pitchFamily="2" charset="-78"/>
              </a:rPr>
              <a:t>المادة 46:</a:t>
            </a:r>
          </a:p>
          <a:p>
            <a:pPr marL="114300" indent="0" algn="just" rtl="1">
              <a:buNone/>
            </a:pPr>
            <a:r>
              <a:rPr lang="ar-EG" sz="2800" b="1" dirty="0">
                <a:solidFill>
                  <a:srgbClr val="FF0000"/>
                </a:solidFill>
                <a:latin typeface="Sakkal Majalla" pitchFamily="2" charset="-78"/>
                <a:cs typeface="Sakkal Majalla" pitchFamily="2" charset="-78"/>
              </a:rPr>
              <a:t>يحظر استيراد أجهزة اتصالات طرفية مستعملة بغرض الاتجار.</a:t>
            </a:r>
          </a:p>
          <a:p>
            <a:pPr algn="just" rtl="1"/>
            <a:r>
              <a:rPr lang="ar-EG" sz="2800" b="1" u="sng" dirty="0">
                <a:solidFill>
                  <a:srgbClr val="FF0000"/>
                </a:solidFill>
                <a:latin typeface="Sakkal Majalla" pitchFamily="2" charset="-78"/>
                <a:cs typeface="Sakkal Majalla" pitchFamily="2" charset="-78"/>
              </a:rPr>
              <a:t>المادة 47:</a:t>
            </a:r>
          </a:p>
          <a:p>
            <a:pPr marL="114300" indent="0" algn="just" rtl="1">
              <a:buNone/>
            </a:pPr>
            <a:r>
              <a:rPr lang="ar-EG" sz="2800" b="1" dirty="0">
                <a:solidFill>
                  <a:srgbClr val="0000FF"/>
                </a:solidFill>
                <a:latin typeface="Sakkal Majalla" pitchFamily="2" charset="-78"/>
                <a:cs typeface="Sakkal Majalla" pitchFamily="2" charset="-78"/>
              </a:rPr>
              <a:t>لمشغلي شبكات الاتصالات العامة المرخص لهم - بعد الحصول على موافقة من الجهاز - </a:t>
            </a:r>
            <a:r>
              <a:rPr lang="ar-EG" sz="2800" b="1" dirty="0">
                <a:solidFill>
                  <a:srgbClr val="FF0000"/>
                </a:solidFill>
                <a:latin typeface="Sakkal Majalla" pitchFamily="2" charset="-78"/>
                <a:cs typeface="Sakkal Majalla" pitchFamily="2" charset="-78"/>
              </a:rPr>
              <a:t>منع توصيل الخدمة لأجهزة طرفية</a:t>
            </a:r>
            <a:r>
              <a:rPr lang="ar-EG" sz="2800" b="1" dirty="0">
                <a:latin typeface="Sakkal Majalla" pitchFamily="2" charset="-78"/>
                <a:cs typeface="Sakkal Majalla" pitchFamily="2" charset="-78"/>
              </a:rPr>
              <a:t> </a:t>
            </a:r>
            <a:r>
              <a:rPr lang="ar-EG" sz="2800" b="1" dirty="0">
                <a:solidFill>
                  <a:srgbClr val="0000FF"/>
                </a:solidFill>
                <a:latin typeface="Sakkal Majalla" pitchFamily="2" charset="-78"/>
                <a:cs typeface="Sakkal Majalla" pitchFamily="2" charset="-78"/>
              </a:rPr>
              <a:t>إذا ثبت أنها أحدثت ضررا بالشبكة المرخص بها</a:t>
            </a:r>
            <a:r>
              <a:rPr lang="ar-EG" sz="2800" b="1" dirty="0" smtClean="0">
                <a:solidFill>
                  <a:srgbClr val="0000FF"/>
                </a:solidFill>
                <a:latin typeface="Sakkal Majalla" pitchFamily="2" charset="-78"/>
                <a:cs typeface="Sakkal Majalla" pitchFamily="2" charset="-78"/>
              </a:rPr>
              <a:t>.</a:t>
            </a:r>
            <a:endParaRPr lang="ar-EG" sz="2800"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1450315056"/>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6632"/>
            <a:ext cx="8735888" cy="6284168"/>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المادة </a:t>
            </a:r>
            <a:r>
              <a:rPr lang="ar-EG" sz="2800" b="1" u="sng" dirty="0">
                <a:solidFill>
                  <a:srgbClr val="FF0000"/>
                </a:solidFill>
                <a:latin typeface="Sakkal Majalla" pitchFamily="2" charset="-78"/>
                <a:cs typeface="Sakkal Majalla" pitchFamily="2" charset="-78"/>
              </a:rPr>
              <a:t>48:</a:t>
            </a:r>
          </a:p>
          <a:p>
            <a:pPr marL="114300" indent="0" algn="just" rtl="1">
              <a:buNone/>
            </a:pPr>
            <a:r>
              <a:rPr lang="ar-EG" sz="2800" b="1" dirty="0" smtClean="0">
                <a:solidFill>
                  <a:srgbClr val="0000FF"/>
                </a:solidFill>
                <a:latin typeface="Sakkal Majalla" pitchFamily="2" charset="-78"/>
                <a:cs typeface="Sakkal Majalla" pitchFamily="2" charset="-78"/>
              </a:rPr>
              <a:t>يحدد </a:t>
            </a:r>
            <a:r>
              <a:rPr lang="ar-EG" sz="2800" b="1" dirty="0">
                <a:solidFill>
                  <a:srgbClr val="0000FF"/>
                </a:solidFill>
                <a:latin typeface="Sakkal Majalla" pitchFamily="2" charset="-78"/>
                <a:cs typeface="Sakkal Majalla" pitchFamily="2" charset="-78"/>
              </a:rPr>
              <a:t>الجهاز </a:t>
            </a:r>
            <a:r>
              <a:rPr lang="ar-EG" sz="2800" b="1" dirty="0">
                <a:solidFill>
                  <a:srgbClr val="FF0000"/>
                </a:solidFill>
                <a:latin typeface="Sakkal Majalla" pitchFamily="2" charset="-78"/>
                <a:cs typeface="Sakkal Majalla" pitchFamily="2" charset="-78"/>
              </a:rPr>
              <a:t>قواعد وإجراءات اعتماد أي طراز من الأجهزة وإصدار التصاريح</a:t>
            </a:r>
            <a:r>
              <a:rPr lang="ar-EG" sz="2800" b="1" dirty="0">
                <a:latin typeface="Sakkal Majalla" pitchFamily="2" charset="-78"/>
                <a:cs typeface="Sakkal Majalla" pitchFamily="2" charset="-78"/>
              </a:rPr>
              <a:t> </a:t>
            </a:r>
            <a:r>
              <a:rPr lang="ar-EG" sz="2800" b="1" dirty="0">
                <a:solidFill>
                  <a:srgbClr val="0000FF"/>
                </a:solidFill>
                <a:latin typeface="Sakkal Majalla" pitchFamily="2" charset="-78"/>
                <a:cs typeface="Sakkal Majalla" pitchFamily="2" charset="-78"/>
              </a:rPr>
              <a:t>الخاصة باستيراد وتصنيع واستخدام أجهزة ومعدات الاتصالات والاتجار فيها وتسويقها والشروط اللازمة للحصول على هذه التصاريح ومدتها والمقابل المقرر لها.</a:t>
            </a:r>
          </a:p>
          <a:p>
            <a:pPr marL="114300" indent="0" algn="just" rtl="1">
              <a:buNone/>
            </a:pPr>
            <a:r>
              <a:rPr lang="ar-EG" sz="2800" b="1" dirty="0">
                <a:solidFill>
                  <a:srgbClr val="0000FF"/>
                </a:solidFill>
                <a:latin typeface="Sakkal Majalla" pitchFamily="2" charset="-78"/>
                <a:cs typeface="Sakkal Majalla" pitchFamily="2" charset="-78"/>
              </a:rPr>
              <a:t>ويقوم الجهاز بإصدار التصريح أو رفض إصداره خلال مدة لا تجاوز </a:t>
            </a:r>
            <a:r>
              <a:rPr lang="ar-EG" sz="2800" b="1" dirty="0">
                <a:solidFill>
                  <a:srgbClr val="FF0000"/>
                </a:solidFill>
                <a:latin typeface="Sakkal Majalla" pitchFamily="2" charset="-78"/>
                <a:cs typeface="Sakkal Majalla" pitchFamily="2" charset="-78"/>
              </a:rPr>
              <a:t>تسعين يوما</a:t>
            </a:r>
            <a:r>
              <a:rPr lang="ar-EG" sz="2800" b="1" dirty="0">
                <a:latin typeface="Sakkal Majalla" pitchFamily="2" charset="-78"/>
                <a:cs typeface="Sakkal Majalla" pitchFamily="2" charset="-78"/>
              </a:rPr>
              <a:t> </a:t>
            </a:r>
            <a:r>
              <a:rPr lang="ar-EG" sz="2800" b="1" dirty="0">
                <a:solidFill>
                  <a:srgbClr val="0000FF"/>
                </a:solidFill>
                <a:latin typeface="Sakkal Majalla" pitchFamily="2" charset="-78"/>
                <a:cs typeface="Sakkal Majalla" pitchFamily="2" charset="-78"/>
              </a:rPr>
              <a:t>من تاريخ تسلمه جميع المستندات اللازمة لإصدار التصريح.</a:t>
            </a:r>
          </a:p>
          <a:p>
            <a:pPr marL="114300" indent="0" algn="just" rtl="1">
              <a:buNone/>
            </a:pPr>
            <a:r>
              <a:rPr lang="ar-EG" sz="2800" b="1" dirty="0">
                <a:solidFill>
                  <a:srgbClr val="0000FF"/>
                </a:solidFill>
                <a:latin typeface="Sakkal Majalla" pitchFamily="2" charset="-78"/>
                <a:cs typeface="Sakkal Majalla" pitchFamily="2" charset="-78"/>
              </a:rPr>
              <a:t>وعلى مستوردي أو مصنعي أو مستخدمي أو حائزي أجهزة ومعدات الاتصالات والمتاجرين فيها من التي يستلزم القانون الترخيص بها لممارسة الأنشطة المنصوص عليها في الفقرة الأولى من هذه المادة، أن يوافقوا أوضاعهم عن طريق قيامهم بالحصول على التصاريح اللازمة من الجهاز خلال ستة أشهر من تاريخ العمل بهذا القانون</a:t>
            </a:r>
            <a:r>
              <a:rPr lang="ar-EG" sz="2800" b="1" dirty="0" smtClean="0">
                <a:solidFill>
                  <a:srgbClr val="0000FF"/>
                </a:solidFill>
                <a:latin typeface="Sakkal Majalla" pitchFamily="2" charset="-78"/>
                <a:cs typeface="Sakkal Majalla" pitchFamily="2" charset="-78"/>
              </a:rPr>
              <a:t>.</a:t>
            </a:r>
            <a:endParaRPr lang="ar-EG" sz="2800" b="1" dirty="0">
              <a:solidFill>
                <a:srgbClr val="0000FF"/>
              </a:solidFill>
              <a:latin typeface="Sakkal Majalla" pitchFamily="2" charset="-78"/>
              <a:cs typeface="Sakkal Majalla" pitchFamily="2" charset="-78"/>
            </a:endParaRPr>
          </a:p>
          <a:p>
            <a:pPr marL="114300" indent="0" algn="just" rtl="1">
              <a:buNone/>
            </a:pPr>
            <a:endParaRPr lang="ar-EG" sz="2800" b="1" dirty="0">
              <a:latin typeface="Sakkal Majalla" pitchFamily="2" charset="-78"/>
              <a:cs typeface="Sakkal Majalla" pitchFamily="2" charset="-78"/>
            </a:endParaRPr>
          </a:p>
        </p:txBody>
      </p:sp>
    </p:spTree>
    <p:extLst>
      <p:ext uri="{BB962C8B-B14F-4D97-AF65-F5344CB8AC3E}">
        <p14:creationId xmlns:p14="http://schemas.microsoft.com/office/powerpoint/2010/main" val="3200830799"/>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lowchart: Alternate Process 4"/>
          <p:cNvSpPr/>
          <p:nvPr/>
        </p:nvSpPr>
        <p:spPr>
          <a:xfrm>
            <a:off x="2365264" y="404664"/>
            <a:ext cx="4727016" cy="792088"/>
          </a:xfrm>
          <a:prstGeom prst="flowChartAlternateProcess">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dirty="0" smtClean="0">
                <a:solidFill>
                  <a:srgbClr val="0066FF"/>
                </a:solidFill>
              </a:rPr>
              <a:t>المحاضرة القادمة (بعد الميدتيرم)</a:t>
            </a:r>
            <a:endParaRPr lang="ar-EG" sz="3200" b="1" dirty="0">
              <a:solidFill>
                <a:srgbClr val="0066FF"/>
              </a:solidFill>
            </a:endParaRPr>
          </a:p>
        </p:txBody>
      </p:sp>
      <p:sp>
        <p:nvSpPr>
          <p:cNvPr id="4" name="TextBox 3"/>
          <p:cNvSpPr txBox="1"/>
          <p:nvPr/>
        </p:nvSpPr>
        <p:spPr>
          <a:xfrm>
            <a:off x="1511660" y="1412776"/>
            <a:ext cx="6264696" cy="584775"/>
          </a:xfrm>
          <a:prstGeom prst="rect">
            <a:avLst/>
          </a:prstGeom>
          <a:noFill/>
        </p:spPr>
        <p:txBody>
          <a:bodyPr wrap="square" rtlCol="1">
            <a:spAutoFit/>
          </a:bodyPr>
          <a:lstStyle/>
          <a:p>
            <a:pPr algn="ctr"/>
            <a:r>
              <a:rPr lang="ar-EG" sz="3200" b="1" dirty="0" smtClean="0">
                <a:solidFill>
                  <a:srgbClr val="FF0000"/>
                </a:solidFill>
              </a:rPr>
              <a:t>استكمال مناقشة قانون تنظيم الاتصالات (ج3)</a:t>
            </a:r>
            <a:endParaRPr lang="ar-EG" sz="3200" b="1" dirty="0">
              <a:solidFill>
                <a:srgbClr val="FF0000"/>
              </a:solidFill>
            </a:endParaRPr>
          </a:p>
        </p:txBody>
      </p:sp>
      <p:sp>
        <p:nvSpPr>
          <p:cNvPr id="2" name="Rectangle 1"/>
          <p:cNvSpPr/>
          <p:nvPr/>
        </p:nvSpPr>
        <p:spPr>
          <a:xfrm>
            <a:off x="2015716" y="5589240"/>
            <a:ext cx="5256583" cy="1077218"/>
          </a:xfrm>
          <a:prstGeom prst="rect">
            <a:avLst/>
          </a:prstGeom>
        </p:spPr>
        <p:txBody>
          <a:bodyPr wrap="square">
            <a:spAutoFit/>
          </a:bodyPr>
          <a:lstStyle/>
          <a:p>
            <a:pPr algn="ctr" rtl="0"/>
            <a:r>
              <a:rPr lang="en-US" sz="3200" b="1" dirty="0" smtClean="0">
                <a:solidFill>
                  <a:srgbClr val="0000FF"/>
                </a:solidFill>
                <a:latin typeface="Aparajita" pitchFamily="34" charset="0"/>
                <a:cs typeface="Aparajita" pitchFamily="34" charset="0"/>
              </a:rPr>
              <a:t>Dr. Moataz Elsherbini</a:t>
            </a:r>
          </a:p>
          <a:p>
            <a:pPr algn="ctr" rtl="0"/>
            <a:r>
              <a:rPr lang="en-US" sz="3200" b="1" dirty="0" smtClean="0">
                <a:solidFill>
                  <a:srgbClr val="0000FF"/>
                </a:solidFill>
                <a:latin typeface="Aparajita" pitchFamily="34" charset="0"/>
                <a:cs typeface="Aparajita" pitchFamily="34" charset="0"/>
              </a:rPr>
              <a:t>motaz.ali@feng.bu.edu.eg</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3175" y="2085950"/>
            <a:ext cx="4057650" cy="3143250"/>
          </a:xfrm>
          <a:prstGeom prst="rect">
            <a:avLst/>
          </a:prstGeom>
        </p:spPr>
      </p:pic>
    </p:spTree>
    <p:extLst>
      <p:ext uri="{BB962C8B-B14F-4D97-AF65-F5344CB8AC3E}">
        <p14:creationId xmlns:p14="http://schemas.microsoft.com/office/powerpoint/2010/main" val="1347940315"/>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67000"/>
            <a:lum/>
          </a:blip>
          <a:srcRect/>
          <a:stretch>
            <a:fillRect/>
          </a:stretch>
        </a:blipFill>
        <a:effectLst/>
      </p:bgPr>
    </p:bg>
    <p:spTree>
      <p:nvGrpSpPr>
        <p:cNvPr id="1" name=""/>
        <p:cNvGrpSpPr/>
        <p:nvPr/>
      </p:nvGrpSpPr>
      <p:grpSpPr>
        <a:xfrm>
          <a:off x="0" y="0"/>
          <a:ext cx="0" cy="0"/>
          <a:chOff x="0" y="0"/>
          <a:chExt cx="0" cy="0"/>
        </a:xfrm>
      </p:grpSpPr>
      <p:sp>
        <p:nvSpPr>
          <p:cNvPr id="11" name="Title 1"/>
          <p:cNvSpPr txBox="1">
            <a:spLocks/>
          </p:cNvSpPr>
          <p:nvPr/>
        </p:nvSpPr>
        <p:spPr>
          <a:xfrm>
            <a:off x="0" y="620689"/>
            <a:ext cx="8964488" cy="1080119"/>
          </a:xfrm>
          <a:prstGeom prst="rect">
            <a:avLst/>
          </a:prstGeom>
        </p:spPr>
        <p:txBody>
          <a:bodyPr vert="horz" lIns="91440" tIns="45720" rIns="91440" bIns="45720" rtlCol="0" anchor="b">
            <a:normAutofit fontScale="25000" lnSpcReduction="20000"/>
          </a:bodyPr>
          <a:lstStyle>
            <a:lvl1pPr algn="l" defTabSz="914400" rtl="1"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t/>
            </a:r>
            <a:br>
              <a:rPr lang="en-US" smtClean="0"/>
            </a:br>
            <a:endParaRPr lang="ar-EG" sz="4000" dirty="0">
              <a:solidFill>
                <a:srgbClr val="FFFF00"/>
              </a:solidFill>
            </a:endParaRPr>
          </a:p>
        </p:txBody>
      </p:sp>
      <p:sp>
        <p:nvSpPr>
          <p:cNvPr id="16" name="Rectangle 15"/>
          <p:cNvSpPr/>
          <p:nvPr/>
        </p:nvSpPr>
        <p:spPr>
          <a:xfrm>
            <a:off x="109194" y="2492896"/>
            <a:ext cx="9036496" cy="1107996"/>
          </a:xfrm>
          <a:prstGeom prst="rect">
            <a:avLst/>
          </a:prstGeom>
          <a:noFill/>
          <a:ln>
            <a:noFill/>
          </a:ln>
          <a:effectLst>
            <a:outerShdw blurRad="50800" dist="50800" dir="5400000" algn="ctr" rotWithShape="0">
              <a:schemeClr val="tx1"/>
            </a:outerShdw>
          </a:effectLst>
        </p:spPr>
        <p:txBody>
          <a:bodyPr wrap="square" lIns="91440" tIns="45720" rIns="91440" bIns="45720">
            <a:spAutoFit/>
          </a:bodyPr>
          <a:lstStyle/>
          <a:p>
            <a:pPr algn="ctr"/>
            <a:r>
              <a:rPr lang="en-US" sz="6600" b="1" dirty="0" smtClean="0">
                <a:ln w="17780" cmpd="sng">
                  <a:solidFill>
                    <a:srgbClr val="FFFFFF"/>
                  </a:solidFill>
                  <a:prstDash val="solid"/>
                  <a:miter lim="800000"/>
                </a:ln>
                <a:solidFill>
                  <a:srgbClr val="FFFF00"/>
                </a:solidFill>
                <a:effectLst>
                  <a:outerShdw blurRad="50800" algn="tl" rotWithShape="0">
                    <a:srgbClr val="000000"/>
                  </a:outerShdw>
                </a:effectLst>
              </a:rPr>
              <a:t>Thank You</a:t>
            </a:r>
            <a:endParaRPr lang="en-US" sz="6600" b="1" dirty="0">
              <a:ln w="17780" cmpd="sng">
                <a:solidFill>
                  <a:srgbClr val="FFFFFF"/>
                </a:solidFill>
                <a:prstDash val="solid"/>
                <a:miter lim="800000"/>
              </a:ln>
              <a:solidFill>
                <a:srgbClr val="FFFF00"/>
              </a:solidFill>
              <a:effectLst>
                <a:outerShdw blurRad="50800" algn="tl" rotWithShape="0">
                  <a:srgbClr val="000000"/>
                </a:outerShdw>
              </a:effectLst>
            </a:endParaRPr>
          </a:p>
        </p:txBody>
      </p:sp>
    </p:spTree>
    <p:extLst>
      <p:ext uri="{BB962C8B-B14F-4D97-AF65-F5344CB8AC3E}">
        <p14:creationId xmlns:p14="http://schemas.microsoft.com/office/powerpoint/2010/main" val="40927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16957283"/>
              </p:ext>
            </p:extLst>
          </p:nvPr>
        </p:nvGraphicFramePr>
        <p:xfrm>
          <a:off x="35496" y="44624"/>
          <a:ext cx="8964488" cy="6813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1626933"/>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Group 9"/>
          <p:cNvGrpSpPr/>
          <p:nvPr/>
        </p:nvGrpSpPr>
        <p:grpSpPr>
          <a:xfrm>
            <a:off x="1187624" y="3009900"/>
            <a:ext cx="6768752" cy="838200"/>
            <a:chOff x="582354" y="419100"/>
            <a:chExt cx="6370853" cy="838200"/>
          </a:xfrm>
          <a:scene3d>
            <a:camera prst="orthographicFront">
              <a:rot lat="0" lon="0" rev="0"/>
            </a:camera>
            <a:lightRig rig="contrasting" dir="t">
              <a:rot lat="0" lon="0" rev="1200000"/>
            </a:lightRig>
          </a:scene3d>
        </p:grpSpPr>
        <p:sp>
          <p:nvSpPr>
            <p:cNvPr id="11" name="Rectangle 10"/>
            <p:cNvSpPr/>
            <p:nvPr/>
          </p:nvSpPr>
          <p:spPr>
            <a:xfrm>
              <a:off x="582354" y="419100"/>
              <a:ext cx="6370853" cy="838200"/>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2" name="Rectangle 11"/>
            <p:cNvSpPr/>
            <p:nvPr/>
          </p:nvSpPr>
          <p:spPr>
            <a:xfrm>
              <a:off x="582354" y="419100"/>
              <a:ext cx="6370853" cy="8382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5321" tIns="114300" rIns="114300" bIns="114300" numCol="1" spcCol="1270" anchor="ctr" anchorCtr="0">
              <a:noAutofit/>
            </a:bodyPr>
            <a:lstStyle/>
            <a:p>
              <a:pPr lvl="0" algn="ctr" defTabSz="2000250">
                <a:lnSpc>
                  <a:spcPct val="90000"/>
                </a:lnSpc>
                <a:spcBef>
                  <a:spcPct val="0"/>
                </a:spcBef>
                <a:spcAft>
                  <a:spcPct val="35000"/>
                </a:spcAft>
              </a:pPr>
              <a:r>
                <a:rPr lang="ar-EG" sz="4500" b="1" dirty="0">
                  <a:solidFill>
                    <a:schemeClr val="bg1"/>
                  </a:solidFill>
                  <a:latin typeface="Sakkal Majalla" pitchFamily="2" charset="-78"/>
                  <a:cs typeface="Sakkal Majalla" pitchFamily="2" charset="-78"/>
                </a:rPr>
                <a:t> الباب الثالث: التراخيص والتصاريح</a:t>
              </a:r>
              <a:endParaRPr lang="en-US" sz="4500" b="1" dirty="0">
                <a:solidFill>
                  <a:schemeClr val="bg1"/>
                </a:solidFill>
                <a:latin typeface="Sakkal Majalla" pitchFamily="2" charset="-78"/>
                <a:cs typeface="Sakkal Majalla" pitchFamily="2" charset="-78"/>
              </a:endParaRPr>
            </a:p>
          </p:txBody>
        </p:sp>
      </p:grpSp>
    </p:spTree>
    <p:extLst>
      <p:ext uri="{BB962C8B-B14F-4D97-AF65-F5344CB8AC3E}">
        <p14:creationId xmlns:p14="http://schemas.microsoft.com/office/powerpoint/2010/main" val="3279343021"/>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608" y="116632"/>
            <a:ext cx="8735888" cy="6552728"/>
          </a:xfrm>
        </p:spPr>
        <p:txBody>
          <a:bodyPr>
            <a:noAutofit/>
          </a:bodyPr>
          <a:lstStyle/>
          <a:p>
            <a:pPr marL="114300" indent="0" algn="just">
              <a:buNone/>
            </a:pPr>
            <a:r>
              <a:rPr lang="ar-EG" sz="3000" b="1" u="sng" dirty="0">
                <a:solidFill>
                  <a:srgbClr val="FF0000"/>
                </a:solidFill>
                <a:latin typeface="Sakkal Majalla" pitchFamily="2" charset="-78"/>
                <a:cs typeface="Sakkal Majalla" pitchFamily="2" charset="-78"/>
              </a:rPr>
              <a:t>المادة 21:</a:t>
            </a:r>
          </a:p>
          <a:p>
            <a:pPr marL="114300" indent="0" algn="just">
              <a:buNone/>
            </a:pPr>
            <a:r>
              <a:rPr lang="ar-EG" sz="3000" b="1" dirty="0">
                <a:solidFill>
                  <a:srgbClr val="0000FF"/>
                </a:solidFill>
                <a:latin typeface="Sakkal Majalla" pitchFamily="2" charset="-78"/>
                <a:cs typeface="Sakkal Majalla" pitchFamily="2" charset="-78"/>
              </a:rPr>
              <a:t>لا يجوز إنشاء أو تشغيل شبكات اتصالات أو</a:t>
            </a:r>
            <a:r>
              <a:rPr lang="ar-EG" sz="3000" b="1" dirty="0">
                <a:solidFill>
                  <a:srgbClr val="FF0000"/>
                </a:solidFill>
                <a:latin typeface="Sakkal Majalla" pitchFamily="2" charset="-78"/>
                <a:cs typeface="Sakkal Majalla" pitchFamily="2" charset="-78"/>
              </a:rPr>
              <a:t> تقديم خدمات الاتصالات للغير </a:t>
            </a:r>
            <a:r>
              <a:rPr lang="ar-EG" sz="3000" b="1" dirty="0" smtClean="0">
                <a:solidFill>
                  <a:srgbClr val="FF0000"/>
                </a:solidFill>
                <a:latin typeface="Sakkal Majalla" pitchFamily="2" charset="-78"/>
                <a:cs typeface="Sakkal Majalla" pitchFamily="2" charset="-78"/>
              </a:rPr>
              <a:t>(وصلات انترنت ) </a:t>
            </a:r>
            <a:r>
              <a:rPr lang="ar-EG" sz="3000" b="1" dirty="0" smtClean="0">
                <a:solidFill>
                  <a:srgbClr val="0000FF"/>
                </a:solidFill>
                <a:latin typeface="Sakkal Majalla" pitchFamily="2" charset="-78"/>
                <a:cs typeface="Sakkal Majalla" pitchFamily="2" charset="-78"/>
              </a:rPr>
              <a:t>أو </a:t>
            </a:r>
            <a:r>
              <a:rPr lang="ar-EG" sz="3000" b="1" dirty="0">
                <a:solidFill>
                  <a:srgbClr val="0000FF"/>
                </a:solidFill>
                <a:latin typeface="Sakkal Majalla" pitchFamily="2" charset="-78"/>
                <a:cs typeface="Sakkal Majalla" pitchFamily="2" charset="-78"/>
              </a:rPr>
              <a:t>تمرير المكالمات التليفونية الدولية، أو الإعلان عن شيء من ذلك دون الحصول على </a:t>
            </a:r>
            <a:r>
              <a:rPr lang="ar-EG" sz="3000" b="1" dirty="0">
                <a:solidFill>
                  <a:srgbClr val="FF0000"/>
                </a:solidFill>
                <a:latin typeface="Sakkal Majalla" pitchFamily="2" charset="-78"/>
                <a:cs typeface="Sakkal Majalla" pitchFamily="2" charset="-78"/>
              </a:rPr>
              <a:t>ترخيص من الجهاز </a:t>
            </a:r>
            <a:r>
              <a:rPr lang="ar-EG" sz="3000" b="1" dirty="0">
                <a:solidFill>
                  <a:srgbClr val="0000FF"/>
                </a:solidFill>
                <a:latin typeface="Sakkal Majalla" pitchFamily="2" charset="-78"/>
                <a:cs typeface="Sakkal Majalla" pitchFamily="2" charset="-78"/>
              </a:rPr>
              <a:t>وفقا لأحكام هذا القانون والقرارات المنفذة له.</a:t>
            </a:r>
          </a:p>
          <a:p>
            <a:pPr marL="114300" indent="0" algn="just" rtl="1">
              <a:buNone/>
            </a:pPr>
            <a:r>
              <a:rPr lang="ar-EG" sz="3000" b="1" dirty="0">
                <a:solidFill>
                  <a:srgbClr val="FF0000"/>
                </a:solidFill>
                <a:latin typeface="Sakkal Majalla" pitchFamily="2" charset="-78"/>
                <a:cs typeface="Sakkal Majalla" pitchFamily="2" charset="-78"/>
              </a:rPr>
              <a:t>ومع ذلك لا يلزم الحصول على ترخيص </a:t>
            </a:r>
            <a:r>
              <a:rPr lang="ar-EG" sz="3000" b="1" dirty="0">
                <a:solidFill>
                  <a:srgbClr val="0000FF"/>
                </a:solidFill>
                <a:latin typeface="Sakkal Majalla" pitchFamily="2" charset="-78"/>
                <a:cs typeface="Sakkal Majalla" pitchFamily="2" charset="-78"/>
              </a:rPr>
              <a:t>من الجهاز لإنشاء أو تشغيل شبكة اتصالات خاصة لا تستخدم أنظمة اتصال </a:t>
            </a:r>
            <a:r>
              <a:rPr lang="ar-EG" sz="3000" b="1" dirty="0" smtClean="0">
                <a:solidFill>
                  <a:srgbClr val="0000FF"/>
                </a:solidFill>
                <a:latin typeface="Sakkal Majalla" pitchFamily="2" charset="-78"/>
                <a:cs typeface="Sakkal Majalla" pitchFamily="2" charset="-78"/>
              </a:rPr>
              <a:t>لاسلكية ( </a:t>
            </a:r>
            <a:r>
              <a:rPr lang="ar-EG" sz="3000" b="1" dirty="0" smtClean="0">
                <a:solidFill>
                  <a:schemeClr val="accent6"/>
                </a:solidFill>
                <a:latin typeface="Sakkal Majalla" pitchFamily="2" charset="-78"/>
                <a:cs typeface="Sakkal Majalla" pitchFamily="2" charset="-78"/>
              </a:rPr>
              <a:t>الانتركوم مثلا </a:t>
            </a:r>
            <a:r>
              <a:rPr lang="ar-EG" sz="3000" b="1" dirty="0" smtClean="0">
                <a:solidFill>
                  <a:srgbClr val="0000FF"/>
                </a:solidFill>
                <a:latin typeface="Sakkal Majalla" pitchFamily="2" charset="-78"/>
                <a:cs typeface="Sakkal Majalla" pitchFamily="2" charset="-78"/>
              </a:rPr>
              <a:t>)</a:t>
            </a:r>
            <a:r>
              <a:rPr lang="ar-EG" sz="2800" dirty="0" smtClean="0">
                <a:latin typeface="Arabic Typesetting" pitchFamily="66" charset="-78"/>
                <a:cs typeface="Arabic Typesetting" pitchFamily="66" charset="-78"/>
              </a:rPr>
              <a:t>.</a:t>
            </a:r>
            <a:endParaRPr lang="ar-EG" sz="2800" dirty="0">
              <a:latin typeface="Arabic Typesetting" pitchFamily="66" charset="-78"/>
              <a:cs typeface="Arabic Typesetting" pitchFamily="66" charset="-78"/>
            </a:endParaRPr>
          </a:p>
          <a:p>
            <a:pPr marL="114300" indent="0" algn="just" rtl="1">
              <a:buNone/>
            </a:pPr>
            <a:r>
              <a:rPr lang="ar-EG" sz="3000" b="1" dirty="0" smtClean="0">
                <a:solidFill>
                  <a:srgbClr val="FF0000"/>
                </a:solidFill>
                <a:latin typeface="Sakkal Majalla" pitchFamily="2" charset="-78"/>
                <a:cs typeface="Sakkal Majalla" pitchFamily="2" charset="-78"/>
              </a:rPr>
              <a:t>وتنشر </a:t>
            </a:r>
            <a:r>
              <a:rPr lang="ar-EG" sz="3000" b="1" dirty="0">
                <a:solidFill>
                  <a:srgbClr val="FF0000"/>
                </a:solidFill>
                <a:latin typeface="Sakkal Majalla" pitchFamily="2" charset="-78"/>
                <a:cs typeface="Sakkal Majalla" pitchFamily="2" charset="-78"/>
              </a:rPr>
              <a:t>القرارات الصادرة من الجهاز بشأن التراخيص في الوقائع المصرية </a:t>
            </a:r>
            <a:r>
              <a:rPr lang="ar-EG" sz="3000" b="1" dirty="0">
                <a:solidFill>
                  <a:srgbClr val="0000FF"/>
                </a:solidFill>
                <a:latin typeface="Sakkal Majalla" pitchFamily="2" charset="-78"/>
                <a:cs typeface="Sakkal Majalla" pitchFamily="2" charset="-78"/>
              </a:rPr>
              <a:t>وإحدى الصحف اليومية واسعة الانتشار</a:t>
            </a:r>
            <a:r>
              <a:rPr lang="ar-EG" sz="2800" dirty="0">
                <a:latin typeface="Arabic Typesetting" pitchFamily="66" charset="-78"/>
                <a:cs typeface="Arabic Typesetting" pitchFamily="66" charset="-78"/>
              </a:rPr>
              <a:t> </a:t>
            </a:r>
            <a:r>
              <a:rPr lang="ar-EG" sz="3000" b="1" dirty="0">
                <a:solidFill>
                  <a:srgbClr val="FF0000"/>
                </a:solidFill>
                <a:latin typeface="Sakkal Majalla" pitchFamily="2" charset="-78"/>
                <a:cs typeface="Sakkal Majalla" pitchFamily="2" charset="-78"/>
              </a:rPr>
              <a:t>وذلك على نفقة المرخص له </a:t>
            </a:r>
            <a:r>
              <a:rPr lang="ar-EG" sz="3000" b="1" dirty="0">
                <a:solidFill>
                  <a:srgbClr val="0000FF"/>
                </a:solidFill>
                <a:latin typeface="Sakkal Majalla" pitchFamily="2" charset="-78"/>
                <a:cs typeface="Sakkal Majalla" pitchFamily="2" charset="-78"/>
              </a:rPr>
              <a:t>على أن يشمل النشر جميع شروط </a:t>
            </a:r>
            <a:r>
              <a:rPr lang="ar-EG" sz="3000" b="1" dirty="0" smtClean="0">
                <a:solidFill>
                  <a:srgbClr val="0000FF"/>
                </a:solidFill>
                <a:latin typeface="Sakkal Majalla" pitchFamily="2" charset="-78"/>
                <a:cs typeface="Sakkal Majalla" pitchFamily="2" charset="-78"/>
              </a:rPr>
              <a:t>الترخيص ( مثال : اعلان رسمي من االشركات بحصولها علي رخصه الجيل الرابع من خلال الجريده الرسميه) </a:t>
            </a:r>
            <a:r>
              <a:rPr lang="ar-EG" sz="3000" b="1" dirty="0" smtClean="0">
                <a:solidFill>
                  <a:srgbClr val="0000FF"/>
                </a:solidFill>
                <a:latin typeface="Sakkal Majalla" pitchFamily="2" charset="-78"/>
                <a:cs typeface="Sakkal Majalla" pitchFamily="2" charset="-78"/>
              </a:rPr>
              <a:t>.</a:t>
            </a:r>
            <a:endParaRPr lang="ar-EG" sz="3000" b="1" dirty="0">
              <a:solidFill>
                <a:srgbClr val="0000FF"/>
              </a:solidFill>
              <a:latin typeface="Sakkal Majalla" pitchFamily="2" charset="-78"/>
              <a:cs typeface="Sakkal Majalla" pitchFamily="2" charset="-78"/>
            </a:endParaRPr>
          </a:p>
          <a:p>
            <a:pPr algn="just"/>
            <a:r>
              <a:rPr lang="ar-EG" sz="3600" b="1" u="sng" dirty="0">
                <a:solidFill>
                  <a:srgbClr val="FF0000"/>
                </a:solidFill>
                <a:latin typeface="Sakkal Majalla" pitchFamily="2" charset="-78"/>
                <a:cs typeface="Sakkal Majalla" pitchFamily="2" charset="-78"/>
              </a:rPr>
              <a:t>المادة 24:</a:t>
            </a:r>
          </a:p>
          <a:p>
            <a:pPr marL="114300" indent="0" algn="just">
              <a:buNone/>
            </a:pPr>
            <a:r>
              <a:rPr lang="ar-EG" sz="3200" b="1" dirty="0">
                <a:solidFill>
                  <a:srgbClr val="0000FF"/>
                </a:solidFill>
                <a:latin typeface="Sakkal Majalla" pitchFamily="2" charset="-78"/>
                <a:cs typeface="Sakkal Majalla" pitchFamily="2" charset="-78"/>
              </a:rPr>
              <a:t>دور جهاز تنظيم الاتصالات منع حدوث </a:t>
            </a:r>
            <a:r>
              <a:rPr lang="ar-EG" sz="3200" b="1" dirty="0">
                <a:solidFill>
                  <a:srgbClr val="FF0000"/>
                </a:solidFill>
                <a:latin typeface="Sakkal Majalla" pitchFamily="2" charset="-78"/>
                <a:cs typeface="Sakkal Majalla" pitchFamily="2" charset="-78"/>
              </a:rPr>
              <a:t>ممارسات احتكارية</a:t>
            </a:r>
            <a:r>
              <a:rPr lang="ar-EG" sz="3200" dirty="0">
                <a:latin typeface="Arabic Typesetting" pitchFamily="66" charset="-78"/>
                <a:cs typeface="Arabic Typesetting" pitchFamily="66" charset="-78"/>
              </a:rPr>
              <a:t>.</a:t>
            </a:r>
          </a:p>
          <a:p>
            <a:pPr marL="114300" indent="0" algn="just" rtl="1">
              <a:buNone/>
            </a:pPr>
            <a:endParaRPr lang="ar-EG" sz="3000" b="1" dirty="0" smtClean="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1517234231"/>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08" y="0"/>
            <a:ext cx="9036496" cy="6858000"/>
          </a:xfrm>
        </p:spPr>
        <p:txBody>
          <a:bodyPr>
            <a:noAutofit/>
          </a:bodyPr>
          <a:lstStyle/>
          <a:p>
            <a:pPr algn="just" rtl="1"/>
            <a:r>
              <a:rPr lang="ar-EG" sz="3000" b="1" u="sng" dirty="0" smtClean="0">
                <a:solidFill>
                  <a:srgbClr val="FF0000"/>
                </a:solidFill>
                <a:latin typeface="Sakkal Majalla" pitchFamily="2" charset="-78"/>
                <a:cs typeface="Sakkal Majalla" pitchFamily="2" charset="-78"/>
              </a:rPr>
              <a:t>المادة </a:t>
            </a:r>
            <a:r>
              <a:rPr lang="ar-EG" sz="3000" b="1" u="sng" dirty="0">
                <a:solidFill>
                  <a:srgbClr val="FF0000"/>
                </a:solidFill>
                <a:latin typeface="Sakkal Majalla" pitchFamily="2" charset="-78"/>
                <a:cs typeface="Sakkal Majalla" pitchFamily="2" charset="-78"/>
              </a:rPr>
              <a:t>25:</a:t>
            </a:r>
          </a:p>
          <a:p>
            <a:pPr marL="114300" indent="0" algn="just" rtl="1">
              <a:buNone/>
            </a:pPr>
            <a:r>
              <a:rPr lang="ar-EG" sz="2400" b="1" dirty="0">
                <a:solidFill>
                  <a:srgbClr val="0000FF"/>
                </a:solidFill>
                <a:latin typeface="Sakkal Majalla" pitchFamily="2" charset="-78"/>
                <a:cs typeface="Sakkal Majalla" pitchFamily="2" charset="-78"/>
              </a:rPr>
              <a:t>يحدد الترخيص الصادر </a:t>
            </a:r>
            <a:r>
              <a:rPr lang="ar-EG" sz="2400" b="1" dirty="0">
                <a:solidFill>
                  <a:srgbClr val="FF0000"/>
                </a:solidFill>
                <a:latin typeface="Sakkal Majalla" pitchFamily="2" charset="-78"/>
                <a:cs typeface="Sakkal Majalla" pitchFamily="2" charset="-78"/>
              </a:rPr>
              <a:t>التزامات المرخص له </a:t>
            </a:r>
            <a:r>
              <a:rPr lang="ar-EG" sz="2400" b="1" dirty="0" smtClean="0">
                <a:solidFill>
                  <a:srgbClr val="0000FF"/>
                </a:solidFill>
                <a:latin typeface="Sakkal Majalla" pitchFamily="2" charset="-78"/>
                <a:cs typeface="Sakkal Majalla" pitchFamily="2" charset="-78"/>
              </a:rPr>
              <a:t> ومن ضمن تلك الالتزامات:</a:t>
            </a:r>
            <a:endParaRPr lang="ar-EG" sz="2400" b="1" dirty="0">
              <a:solidFill>
                <a:srgbClr val="0000FF"/>
              </a:solidFill>
              <a:latin typeface="Sakkal Majalla" pitchFamily="2" charset="-78"/>
              <a:cs typeface="Sakkal Majalla" pitchFamily="2" charset="-78"/>
            </a:endParaRPr>
          </a:p>
          <a:p>
            <a:pPr marL="114300" indent="0" algn="just" rtl="1">
              <a:buNone/>
            </a:pPr>
            <a:r>
              <a:rPr lang="ar-EG" sz="2400" b="1" dirty="0" smtClean="0">
                <a:solidFill>
                  <a:srgbClr val="0000FF"/>
                </a:solidFill>
                <a:latin typeface="Sakkal Majalla" pitchFamily="2" charset="-78"/>
                <a:cs typeface="Sakkal Majalla" pitchFamily="2" charset="-78"/>
              </a:rPr>
              <a:t>- نوع الخدمة </a:t>
            </a:r>
            <a:r>
              <a:rPr lang="ar-EG" sz="2400" b="1" dirty="0">
                <a:solidFill>
                  <a:srgbClr val="0000FF"/>
                </a:solidFill>
                <a:latin typeface="Sakkal Majalla" pitchFamily="2" charset="-78"/>
                <a:cs typeface="Sakkal Majalla" pitchFamily="2" charset="-78"/>
              </a:rPr>
              <a:t>والتقنية </a:t>
            </a:r>
            <a:r>
              <a:rPr lang="ar-EG" sz="2400" b="1" dirty="0" smtClean="0">
                <a:solidFill>
                  <a:srgbClr val="0000FF"/>
                </a:solidFill>
                <a:latin typeface="Sakkal Majalla" pitchFamily="2" charset="-78"/>
                <a:cs typeface="Sakkal Majalla" pitchFamily="2" charset="-78"/>
              </a:rPr>
              <a:t>المستخدمة // مده الترخيص // الحدود الجغرافيه للتغطيه</a:t>
            </a:r>
            <a:r>
              <a:rPr lang="ar-EG" sz="2400" b="1" dirty="0">
                <a:solidFill>
                  <a:srgbClr val="0000FF"/>
                </a:solidFill>
                <a:latin typeface="Sakkal Majalla" pitchFamily="2" charset="-78"/>
                <a:cs typeface="Sakkal Majalla" pitchFamily="2" charset="-78"/>
              </a:rPr>
              <a:t> </a:t>
            </a:r>
            <a:r>
              <a:rPr lang="ar-EG" sz="2400" b="1" dirty="0" smtClean="0">
                <a:solidFill>
                  <a:srgbClr val="0000FF"/>
                </a:solidFill>
                <a:latin typeface="Sakkal Majalla" pitchFamily="2" charset="-78"/>
                <a:cs typeface="Sakkal Majalla" pitchFamily="2" charset="-78"/>
              </a:rPr>
              <a:t>و </a:t>
            </a:r>
            <a:r>
              <a:rPr lang="ar-EG" sz="2400" b="1" dirty="0" smtClean="0">
                <a:solidFill>
                  <a:srgbClr val="0000FF"/>
                </a:solidFill>
                <a:latin typeface="Sakkal Majalla" pitchFamily="2" charset="-78"/>
                <a:cs typeface="Sakkal Majalla" pitchFamily="2" charset="-78"/>
              </a:rPr>
              <a:t>مقاييس </a:t>
            </a:r>
            <a:r>
              <a:rPr lang="ar-EG" sz="2400" b="1" dirty="0">
                <a:solidFill>
                  <a:srgbClr val="0000FF"/>
                </a:solidFill>
                <a:latin typeface="Sakkal Majalla" pitchFamily="2" charset="-78"/>
                <a:cs typeface="Sakkal Majalla" pitchFamily="2" charset="-78"/>
              </a:rPr>
              <a:t>جودة وكفاءة </a:t>
            </a:r>
            <a:r>
              <a:rPr lang="ar-EG" sz="2400" b="1" dirty="0" smtClean="0">
                <a:solidFill>
                  <a:srgbClr val="0000FF"/>
                </a:solidFill>
                <a:latin typeface="Sakkal Majalla" pitchFamily="2" charset="-78"/>
                <a:cs typeface="Sakkal Majalla" pitchFamily="2" charset="-78"/>
              </a:rPr>
              <a:t>الخدمة.</a:t>
            </a:r>
          </a:p>
          <a:p>
            <a:pPr marL="571500" indent="-457200" algn="just" rtl="1">
              <a:buFontTx/>
              <a:buChar char="-"/>
            </a:pPr>
            <a:r>
              <a:rPr lang="ar-EG" sz="2400" b="1" dirty="0">
                <a:solidFill>
                  <a:srgbClr val="0000FF"/>
                </a:solidFill>
                <a:latin typeface="Sakkal Majalla" pitchFamily="2" charset="-78"/>
                <a:cs typeface="Sakkal Majalla" pitchFamily="2" charset="-78"/>
              </a:rPr>
              <a:t> </a:t>
            </a:r>
            <a:r>
              <a:rPr lang="ar-EG" sz="2400" b="1" dirty="0" smtClean="0">
                <a:solidFill>
                  <a:srgbClr val="0000FF"/>
                </a:solidFill>
                <a:latin typeface="Sakkal Majalla" pitchFamily="2" charset="-78"/>
                <a:cs typeface="Sakkal Majalla" pitchFamily="2" charset="-78"/>
              </a:rPr>
              <a:t>الالتزام </a:t>
            </a:r>
            <a:r>
              <a:rPr lang="ar-EG" sz="2400" b="1" dirty="0">
                <a:solidFill>
                  <a:srgbClr val="0000FF"/>
                </a:solidFill>
                <a:latin typeface="Sakkal Majalla" pitchFamily="2" charset="-78"/>
                <a:cs typeface="Sakkal Majalla" pitchFamily="2" charset="-78"/>
              </a:rPr>
              <a:t>باستمرار تقديم الخدمة والإجراءات الواجبة الإتباع في حالة قطع الخدمة أو إيقافها.</a:t>
            </a:r>
          </a:p>
          <a:p>
            <a:pPr marL="571500" indent="-457200" algn="just" rtl="1">
              <a:buFontTx/>
              <a:buChar char="-"/>
            </a:pPr>
            <a:r>
              <a:rPr lang="ar-EG" sz="2400" b="1" dirty="0" smtClean="0">
                <a:solidFill>
                  <a:srgbClr val="0000FF"/>
                </a:solidFill>
                <a:latin typeface="Sakkal Majalla" pitchFamily="2" charset="-78"/>
                <a:cs typeface="Sakkal Majalla" pitchFamily="2" charset="-78"/>
              </a:rPr>
              <a:t>تحديد </a:t>
            </a:r>
            <a:r>
              <a:rPr lang="ar-EG" sz="2400" b="1" dirty="0">
                <a:solidFill>
                  <a:srgbClr val="0000FF"/>
                </a:solidFill>
                <a:latin typeface="Sakkal Majalla" pitchFamily="2" charset="-78"/>
                <a:cs typeface="Sakkal Majalla" pitchFamily="2" charset="-78"/>
              </a:rPr>
              <a:t>سعر الخدمة وطرق التحصيل والالتزام بالإعلان عن ذلك</a:t>
            </a:r>
            <a:r>
              <a:rPr lang="ar-EG" sz="2400" b="1" dirty="0" smtClean="0">
                <a:solidFill>
                  <a:srgbClr val="0000FF"/>
                </a:solidFill>
                <a:latin typeface="Sakkal Majalla" pitchFamily="2" charset="-78"/>
                <a:cs typeface="Sakkal Majalla" pitchFamily="2" charset="-78"/>
              </a:rPr>
              <a:t>.</a:t>
            </a:r>
          </a:p>
          <a:p>
            <a:pPr marL="571500" indent="-457200" algn="just">
              <a:buFontTx/>
              <a:buChar char="-"/>
            </a:pPr>
            <a:r>
              <a:rPr lang="ar-EG" sz="2400" b="1" dirty="0" smtClean="0">
                <a:solidFill>
                  <a:srgbClr val="0000FF"/>
                </a:solidFill>
                <a:latin typeface="Sakkal Majalla" pitchFamily="2" charset="-78"/>
                <a:cs typeface="Sakkal Majalla" pitchFamily="2" charset="-78"/>
              </a:rPr>
              <a:t>إتاحة </a:t>
            </a:r>
            <a:r>
              <a:rPr lang="ar-EG" sz="2400" b="1" dirty="0">
                <a:solidFill>
                  <a:srgbClr val="0000FF"/>
                </a:solidFill>
                <a:latin typeface="Sakkal Majalla" pitchFamily="2" charset="-78"/>
                <a:cs typeface="Sakkal Majalla" pitchFamily="2" charset="-78"/>
              </a:rPr>
              <a:t>الخدمة لجمهور المستخدمين دون </a:t>
            </a:r>
            <a:r>
              <a:rPr lang="ar-EG" sz="2400" b="1" dirty="0" smtClean="0">
                <a:solidFill>
                  <a:srgbClr val="0000FF"/>
                </a:solidFill>
                <a:latin typeface="Sakkal Majalla" pitchFamily="2" charset="-78"/>
                <a:cs typeface="Sakkal Majalla" pitchFamily="2" charset="-78"/>
              </a:rPr>
              <a:t>تمييز.</a:t>
            </a:r>
          </a:p>
          <a:p>
            <a:pPr marL="571500" indent="-457200" algn="just">
              <a:buFontTx/>
              <a:buChar char="-"/>
            </a:pPr>
            <a:r>
              <a:rPr lang="ar-EG" sz="2400" b="1" dirty="0" smtClean="0">
                <a:solidFill>
                  <a:srgbClr val="0000FF"/>
                </a:solidFill>
                <a:latin typeface="Sakkal Majalla" pitchFamily="2" charset="-78"/>
                <a:cs typeface="Sakkal Majalla" pitchFamily="2" charset="-78"/>
              </a:rPr>
              <a:t>تقديم </a:t>
            </a:r>
            <a:r>
              <a:rPr lang="ar-EG" sz="2400" b="1" dirty="0">
                <a:solidFill>
                  <a:srgbClr val="0000FF"/>
                </a:solidFill>
                <a:latin typeface="Sakkal Majalla" pitchFamily="2" charset="-78"/>
                <a:cs typeface="Sakkal Majalla" pitchFamily="2" charset="-78"/>
              </a:rPr>
              <a:t>خدمات اتصالات الإغاثة والطوارئ مجانا وتوفير خدمة الدليل، وذلك كله طبقا لنوع الخدمة المرخص </a:t>
            </a:r>
            <a:r>
              <a:rPr lang="ar-EG" sz="2400" b="1" dirty="0" smtClean="0">
                <a:solidFill>
                  <a:srgbClr val="0000FF"/>
                </a:solidFill>
                <a:latin typeface="Sakkal Majalla" pitchFamily="2" charset="-78"/>
                <a:cs typeface="Sakkal Majalla" pitchFamily="2" charset="-78"/>
              </a:rPr>
              <a:t>بها.</a:t>
            </a:r>
          </a:p>
          <a:p>
            <a:pPr marL="571500" indent="-457200" algn="just">
              <a:buFontTx/>
              <a:buChar char="-"/>
            </a:pPr>
            <a:r>
              <a:rPr lang="ar-EG" sz="2400" b="1" dirty="0" smtClean="0">
                <a:solidFill>
                  <a:srgbClr val="0000FF"/>
                </a:solidFill>
                <a:latin typeface="Sakkal Majalla" pitchFamily="2" charset="-78"/>
                <a:cs typeface="Sakkal Majalla" pitchFamily="2" charset="-78"/>
              </a:rPr>
              <a:t>الالتزامات </a:t>
            </a:r>
            <a:r>
              <a:rPr lang="ar-EG" sz="2400" b="1" dirty="0">
                <a:solidFill>
                  <a:srgbClr val="0000FF"/>
                </a:solidFill>
                <a:latin typeface="Sakkal Majalla" pitchFamily="2" charset="-78"/>
                <a:cs typeface="Sakkal Majalla" pitchFamily="2" charset="-78"/>
              </a:rPr>
              <a:t>الخاصة بعدم المساس بالأمن </a:t>
            </a:r>
            <a:r>
              <a:rPr lang="ar-EG" sz="2400" b="1" dirty="0" smtClean="0">
                <a:solidFill>
                  <a:srgbClr val="0000FF"/>
                </a:solidFill>
                <a:latin typeface="Sakkal Majalla" pitchFamily="2" charset="-78"/>
                <a:cs typeface="Sakkal Majalla" pitchFamily="2" charset="-78"/>
              </a:rPr>
              <a:t>القومي.</a:t>
            </a:r>
          </a:p>
          <a:p>
            <a:pPr marL="571500" indent="-457200" algn="just">
              <a:buFontTx/>
              <a:buChar char="-"/>
            </a:pPr>
            <a:r>
              <a:rPr lang="ar-EG" sz="2400" b="1" dirty="0" smtClean="0">
                <a:solidFill>
                  <a:srgbClr val="0000FF"/>
                </a:solidFill>
                <a:latin typeface="Sakkal Majalla" pitchFamily="2" charset="-78"/>
                <a:cs typeface="Sakkal Majalla" pitchFamily="2" charset="-78"/>
              </a:rPr>
              <a:t>الالتزامات </a:t>
            </a:r>
            <a:r>
              <a:rPr lang="ar-EG" sz="2400" b="1" dirty="0">
                <a:solidFill>
                  <a:srgbClr val="0000FF"/>
                </a:solidFill>
                <a:latin typeface="Sakkal Majalla" pitchFamily="2" charset="-78"/>
                <a:cs typeface="Sakkal Majalla" pitchFamily="2" charset="-78"/>
              </a:rPr>
              <a:t>الخاصة بالقواعد الفنية المتعلقة بالسلامة الصحية </a:t>
            </a:r>
            <a:r>
              <a:rPr lang="ar-EG" sz="2400" b="1" dirty="0" smtClean="0">
                <a:solidFill>
                  <a:srgbClr val="0000FF"/>
                </a:solidFill>
                <a:latin typeface="Sakkal Majalla" pitchFamily="2" charset="-78"/>
                <a:cs typeface="Sakkal Majalla" pitchFamily="2" charset="-78"/>
              </a:rPr>
              <a:t>والبيئية.</a:t>
            </a:r>
          </a:p>
          <a:p>
            <a:pPr marL="571500" indent="-457200" algn="just">
              <a:buFontTx/>
              <a:buChar char="-"/>
            </a:pPr>
            <a:r>
              <a:rPr lang="ar-EG" sz="2400" b="1" dirty="0" smtClean="0">
                <a:solidFill>
                  <a:srgbClr val="0000FF"/>
                </a:solidFill>
                <a:latin typeface="Sakkal Majalla" pitchFamily="2" charset="-78"/>
                <a:cs typeface="Sakkal Majalla" pitchFamily="2" charset="-78"/>
              </a:rPr>
              <a:t>الإسهام </a:t>
            </a:r>
            <a:r>
              <a:rPr lang="ar-EG" sz="2400" b="1" dirty="0">
                <a:solidFill>
                  <a:srgbClr val="0000FF"/>
                </a:solidFill>
                <a:latin typeface="Sakkal Majalla" pitchFamily="2" charset="-78"/>
                <a:cs typeface="Sakkal Majalla" pitchFamily="2" charset="-78"/>
              </a:rPr>
              <a:t>في مجال البحث العلمي والتدريب</a:t>
            </a:r>
            <a:r>
              <a:rPr lang="ar-EG" sz="2400" b="1" dirty="0" smtClean="0">
                <a:solidFill>
                  <a:srgbClr val="0000FF"/>
                </a:solidFill>
                <a:latin typeface="Sakkal Majalla" pitchFamily="2" charset="-78"/>
                <a:cs typeface="Sakkal Majalla" pitchFamily="2" charset="-78"/>
              </a:rPr>
              <a:t>..</a:t>
            </a:r>
          </a:p>
          <a:p>
            <a:pPr marL="571500" indent="-457200" algn="just">
              <a:buFontTx/>
              <a:buChar char="-"/>
            </a:pPr>
            <a:r>
              <a:rPr lang="ar-EG" sz="2400" b="1" dirty="0" smtClean="0">
                <a:solidFill>
                  <a:srgbClr val="0000FF"/>
                </a:solidFill>
                <a:latin typeface="Sakkal Majalla" pitchFamily="2" charset="-78"/>
                <a:cs typeface="Sakkal Majalla" pitchFamily="2" charset="-78"/>
              </a:rPr>
              <a:t>ضمان </a:t>
            </a:r>
            <a:r>
              <a:rPr lang="ar-EG" sz="2400" b="1" dirty="0">
                <a:solidFill>
                  <a:srgbClr val="0000FF"/>
                </a:solidFill>
                <a:latin typeface="Sakkal Majalla" pitchFamily="2" charset="-78"/>
                <a:cs typeface="Sakkal Majalla" pitchFamily="2" charset="-78"/>
              </a:rPr>
              <a:t>سرية الاتصالات والمكالمات الخاصة بعملاء المرخص له ووضع القواعد اللازمة للتأكد من ذلك</a:t>
            </a:r>
            <a:r>
              <a:rPr lang="ar-EG" sz="2400" b="1" dirty="0" smtClean="0">
                <a:solidFill>
                  <a:srgbClr val="0000FF"/>
                </a:solidFill>
                <a:latin typeface="Sakkal Majalla" pitchFamily="2" charset="-78"/>
                <a:cs typeface="Sakkal Majalla" pitchFamily="2" charset="-78"/>
              </a:rPr>
              <a:t>.</a:t>
            </a:r>
          </a:p>
          <a:p>
            <a:pPr marL="571500" indent="-457200" algn="just">
              <a:buFontTx/>
              <a:buChar char="-"/>
            </a:pPr>
            <a:r>
              <a:rPr lang="ar-EG" sz="2400" b="1" dirty="0" smtClean="0">
                <a:solidFill>
                  <a:srgbClr val="0000FF"/>
                </a:solidFill>
                <a:latin typeface="Sakkal Majalla" pitchFamily="2" charset="-78"/>
                <a:cs typeface="Sakkal Majalla" pitchFamily="2" charset="-78"/>
              </a:rPr>
              <a:t>تقديم </a:t>
            </a:r>
            <a:r>
              <a:rPr lang="ar-EG" sz="2400" b="1" dirty="0">
                <a:solidFill>
                  <a:srgbClr val="0000FF"/>
                </a:solidFill>
                <a:latin typeface="Sakkal Majalla" pitchFamily="2" charset="-78"/>
                <a:cs typeface="Sakkal Majalla" pitchFamily="2" charset="-78"/>
              </a:rPr>
              <a:t>الخدمات في ظل قواعد المنافسة الحرة.</a:t>
            </a:r>
          </a:p>
          <a:p>
            <a:pPr marL="571500" indent="-457200" algn="just">
              <a:buFontTx/>
              <a:buChar char="-"/>
            </a:pPr>
            <a:r>
              <a:rPr lang="ar-EG" sz="2400" b="1" dirty="0" smtClean="0">
                <a:solidFill>
                  <a:srgbClr val="0000FF"/>
                </a:solidFill>
                <a:latin typeface="Sakkal Majalla" pitchFamily="2" charset="-78"/>
                <a:cs typeface="Sakkal Majalla" pitchFamily="2" charset="-78"/>
              </a:rPr>
              <a:t>وضع </a:t>
            </a:r>
            <a:r>
              <a:rPr lang="ar-EG" sz="2400" b="1" dirty="0">
                <a:solidFill>
                  <a:srgbClr val="0000FF"/>
                </a:solidFill>
                <a:latin typeface="Sakkal Majalla" pitchFamily="2" charset="-78"/>
                <a:cs typeface="Sakkal Majalla" pitchFamily="2" charset="-78"/>
              </a:rPr>
              <a:t>نظام لتلقي الشكاوى والتحقيق فيها وإصلاح الأعطال بكفاءة.</a:t>
            </a:r>
          </a:p>
          <a:p>
            <a:pPr marL="571500" indent="-457200" algn="just">
              <a:buFontTx/>
              <a:buChar char="-"/>
            </a:pPr>
            <a:endParaRPr lang="ar-EG" sz="2400" b="1" dirty="0">
              <a:solidFill>
                <a:srgbClr val="0000FF"/>
              </a:solidFill>
              <a:latin typeface="Sakkal Majalla" pitchFamily="2" charset="-78"/>
              <a:cs typeface="Sakkal Majalla" pitchFamily="2" charset="-78"/>
            </a:endParaRPr>
          </a:p>
          <a:p>
            <a:pPr marL="571500" indent="-457200" algn="just" rtl="1">
              <a:buFontTx/>
              <a:buChar char="-"/>
            </a:pPr>
            <a:endParaRPr lang="ar-EG"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100162862"/>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40568"/>
            <a:ext cx="8928992" cy="6400800"/>
          </a:xfrm>
        </p:spPr>
        <p:txBody>
          <a:bodyPr>
            <a:noAutofit/>
          </a:bodyPr>
          <a:lstStyle/>
          <a:p>
            <a:pPr marL="114300" indent="0" algn="just">
              <a:buNone/>
            </a:pPr>
            <a:r>
              <a:rPr lang="ar-EG" b="1" u="sng" dirty="0" smtClean="0">
                <a:solidFill>
                  <a:schemeClr val="accent6"/>
                </a:solidFill>
                <a:latin typeface="Sakkal Majalla" pitchFamily="2" charset="-78"/>
                <a:cs typeface="Sakkal Majalla" pitchFamily="2" charset="-78"/>
              </a:rPr>
              <a:t>س8 </a:t>
            </a:r>
            <a:r>
              <a:rPr lang="ar-EG" b="1" u="sng" dirty="0" smtClean="0">
                <a:solidFill>
                  <a:schemeClr val="accent6"/>
                </a:solidFill>
                <a:latin typeface="Sakkal Majalla" pitchFamily="2" charset="-78"/>
                <a:cs typeface="Sakkal Majalla" pitchFamily="2" charset="-78"/>
              </a:rPr>
              <a:t>/ اذكر اهم </a:t>
            </a:r>
            <a:r>
              <a:rPr lang="ar-EG" b="1" u="sng" dirty="0">
                <a:solidFill>
                  <a:schemeClr val="accent6"/>
                </a:solidFill>
                <a:latin typeface="Sakkal Majalla" pitchFamily="2" charset="-78"/>
                <a:cs typeface="Sakkal Majalla" pitchFamily="2" charset="-78"/>
              </a:rPr>
              <a:t>التزامات المرخص له </a:t>
            </a:r>
            <a:r>
              <a:rPr lang="ar-EG" b="1" u="sng" dirty="0" smtClean="0">
                <a:solidFill>
                  <a:schemeClr val="accent6"/>
                </a:solidFill>
                <a:latin typeface="Sakkal Majalla" pitchFamily="2" charset="-78"/>
                <a:cs typeface="Sakkal Majalla" pitchFamily="2" charset="-78"/>
              </a:rPr>
              <a:t>المنصوص عليها في الترخيص الممنوح له من الجهاز القومي لتنظيم الاتصالات</a:t>
            </a:r>
            <a:endParaRPr lang="ar-EG" b="1" u="sng" dirty="0">
              <a:solidFill>
                <a:schemeClr val="accent6"/>
              </a:solidFill>
              <a:latin typeface="Sakkal Majalla" pitchFamily="2" charset="-78"/>
              <a:cs typeface="Sakkal Majalla" pitchFamily="2" charset="-78"/>
            </a:endParaRPr>
          </a:p>
          <a:p>
            <a:pPr algn="just" rtl="1"/>
            <a:r>
              <a:rPr lang="ar-EG" sz="3000" b="1" u="sng" dirty="0" smtClean="0">
                <a:solidFill>
                  <a:srgbClr val="FF0000"/>
                </a:solidFill>
                <a:latin typeface="Sakkal Majalla" pitchFamily="2" charset="-78"/>
                <a:cs typeface="Sakkal Majalla" pitchFamily="2" charset="-78"/>
              </a:rPr>
              <a:t>المادة </a:t>
            </a:r>
            <a:r>
              <a:rPr lang="ar-EG" sz="3000" b="1" u="sng" dirty="0">
                <a:solidFill>
                  <a:srgbClr val="FF0000"/>
                </a:solidFill>
                <a:latin typeface="Sakkal Majalla" pitchFamily="2" charset="-78"/>
                <a:cs typeface="Sakkal Majalla" pitchFamily="2" charset="-78"/>
              </a:rPr>
              <a:t>26:</a:t>
            </a:r>
          </a:p>
          <a:p>
            <a:pPr marL="114300" indent="0" algn="just" rtl="1">
              <a:buNone/>
            </a:pPr>
            <a:r>
              <a:rPr lang="ar-EG" b="1" dirty="0">
                <a:solidFill>
                  <a:srgbClr val="0000FF"/>
                </a:solidFill>
                <a:latin typeface="Sakkal Majalla" pitchFamily="2" charset="-78"/>
                <a:cs typeface="Sakkal Majalla" pitchFamily="2" charset="-78"/>
              </a:rPr>
              <a:t>يحدد الجهاز </a:t>
            </a:r>
            <a:r>
              <a:rPr lang="ar-EG" b="1" dirty="0">
                <a:solidFill>
                  <a:srgbClr val="FF0000"/>
                </a:solidFill>
                <a:latin typeface="Sakkal Majalla" pitchFamily="2" charset="-78"/>
                <a:cs typeface="Sakkal Majalla" pitchFamily="2" charset="-78"/>
              </a:rPr>
              <a:t>الخدمات التي تعتبر أساسية </a:t>
            </a:r>
            <a:r>
              <a:rPr lang="ar-EG" b="1" dirty="0">
                <a:solidFill>
                  <a:srgbClr val="0000FF"/>
                </a:solidFill>
                <a:latin typeface="Sakkal Majalla" pitchFamily="2" charset="-78"/>
                <a:cs typeface="Sakkal Majalla" pitchFamily="2" charset="-78"/>
              </a:rPr>
              <a:t>في تشغيل وتقديم خدمات الاتصالات المرخص بها </a:t>
            </a:r>
            <a:r>
              <a:rPr lang="ar-EG" b="1" dirty="0" smtClean="0">
                <a:solidFill>
                  <a:srgbClr val="0000FF"/>
                </a:solidFill>
                <a:latin typeface="Sakkal Majalla" pitchFamily="2" charset="-78"/>
                <a:cs typeface="Sakkal Majalla" pitchFamily="2" charset="-78"/>
              </a:rPr>
              <a:t>(</a:t>
            </a:r>
            <a:r>
              <a:rPr lang="ar-EG" b="1" dirty="0" smtClean="0">
                <a:solidFill>
                  <a:srgbClr val="FF0000"/>
                </a:solidFill>
                <a:latin typeface="Sakkal Majalla" pitchFamily="2" charset="-78"/>
                <a:cs typeface="Sakkal Majalla" pitchFamily="2" charset="-78"/>
              </a:rPr>
              <a:t>كتحديد سعر للانترنت مثلا</a:t>
            </a:r>
            <a:r>
              <a:rPr lang="ar-EG" b="1" dirty="0" smtClean="0">
                <a:solidFill>
                  <a:srgbClr val="0000FF"/>
                </a:solidFill>
                <a:latin typeface="Sakkal Majalla" pitchFamily="2" charset="-78"/>
                <a:cs typeface="Sakkal Majalla" pitchFamily="2" charset="-78"/>
              </a:rPr>
              <a:t>)ويتولى </a:t>
            </a:r>
            <a:r>
              <a:rPr lang="ar-EG" b="1" dirty="0">
                <a:solidFill>
                  <a:srgbClr val="0000FF"/>
                </a:solidFill>
                <a:latin typeface="Sakkal Majalla" pitchFamily="2" charset="-78"/>
                <a:cs typeface="Sakkal Majalla" pitchFamily="2" charset="-78"/>
              </a:rPr>
              <a:t>تحديد أسعار كل منها، ويراعى في هذا التحديد الدراسات والاقتراحات التي يقدمها طالب الترخيص إلى الجهاز</a:t>
            </a:r>
            <a:r>
              <a:rPr lang="ar-EG" b="1" dirty="0" smtClean="0">
                <a:solidFill>
                  <a:srgbClr val="0000FF"/>
                </a:solidFill>
                <a:latin typeface="Sakkal Majalla" pitchFamily="2" charset="-78"/>
                <a:cs typeface="Sakkal Majalla" pitchFamily="2" charset="-78"/>
              </a:rPr>
              <a:t>.</a:t>
            </a:r>
          </a:p>
          <a:p>
            <a:pPr marL="114300" indent="0" algn="just">
              <a:buNone/>
            </a:pPr>
            <a:r>
              <a:rPr lang="ar-EG" b="1" dirty="0">
                <a:solidFill>
                  <a:srgbClr val="0000FF"/>
                </a:solidFill>
                <a:latin typeface="Sakkal Majalla" pitchFamily="2" charset="-78"/>
                <a:cs typeface="Sakkal Majalla" pitchFamily="2" charset="-78"/>
              </a:rPr>
              <a:t>وإذا حدد مجلس الوزراء سعر أي من هذه الخدمات بأقل من السعر الاقتصادي المعتمد لها يتم </a:t>
            </a:r>
            <a:r>
              <a:rPr lang="ar-EG" b="1" dirty="0">
                <a:solidFill>
                  <a:srgbClr val="FF0000"/>
                </a:solidFill>
                <a:latin typeface="Sakkal Majalla" pitchFamily="2" charset="-78"/>
                <a:cs typeface="Sakkal Majalla" pitchFamily="2" charset="-78"/>
              </a:rPr>
              <a:t>تعويض مشغلي أو مقدمي الخدمة من صندوق الخدمة الشاملة </a:t>
            </a:r>
            <a:r>
              <a:rPr lang="ar-EG" b="1" dirty="0">
                <a:solidFill>
                  <a:srgbClr val="0000FF"/>
                </a:solidFill>
                <a:latin typeface="Sakkal Majalla" pitchFamily="2" charset="-78"/>
                <a:cs typeface="Sakkal Majalla" pitchFamily="2" charset="-78"/>
              </a:rPr>
              <a:t>بالفروق الناتجة عن ذلك، وفي حالة عجز الصندوق يتم دعمه من الدولة بناء على عرض الوزير المختص وبالتشاور مع وزير المالية وموافقة مجلس الوزراء</a:t>
            </a:r>
          </a:p>
          <a:p>
            <a:pPr marL="114300" indent="0" algn="just" rtl="1">
              <a:buNone/>
            </a:pPr>
            <a:endParaRPr lang="ar-EG"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1844304947"/>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 y="44624"/>
            <a:ext cx="9144000" cy="6813376"/>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المادة </a:t>
            </a:r>
            <a:r>
              <a:rPr lang="ar-EG" sz="2800" b="1" u="sng" dirty="0">
                <a:solidFill>
                  <a:srgbClr val="FF0000"/>
                </a:solidFill>
                <a:latin typeface="Sakkal Majalla" pitchFamily="2" charset="-78"/>
                <a:cs typeface="Sakkal Majalla" pitchFamily="2" charset="-78"/>
              </a:rPr>
              <a:t>27:</a:t>
            </a:r>
          </a:p>
          <a:p>
            <a:pPr marL="114300" indent="0" algn="just" rtl="1">
              <a:buNone/>
            </a:pPr>
            <a:r>
              <a:rPr lang="ar-EG" sz="2800" b="1" dirty="0" smtClean="0">
                <a:solidFill>
                  <a:srgbClr val="0000FF"/>
                </a:solidFill>
                <a:latin typeface="Sakkal Majalla" pitchFamily="2" charset="-78"/>
                <a:cs typeface="Sakkal Majalla" pitchFamily="2" charset="-78"/>
              </a:rPr>
              <a:t>يحق للجهاز الموافقة </a:t>
            </a:r>
            <a:r>
              <a:rPr lang="ar-EG" sz="2800" b="1" dirty="0">
                <a:solidFill>
                  <a:srgbClr val="0000FF"/>
                </a:solidFill>
                <a:latin typeface="Sakkal Majalla" pitchFamily="2" charset="-78"/>
                <a:cs typeface="Sakkal Majalla" pitchFamily="2" charset="-78"/>
              </a:rPr>
              <a:t>للمرخص له على تشغيل أو </a:t>
            </a:r>
            <a:r>
              <a:rPr lang="ar-EG" sz="2800" b="1" dirty="0">
                <a:solidFill>
                  <a:srgbClr val="FF0000"/>
                </a:solidFill>
                <a:latin typeface="Sakkal Majalla" pitchFamily="2" charset="-78"/>
                <a:cs typeface="Sakkal Majalla" pitchFamily="2" charset="-78"/>
              </a:rPr>
              <a:t>تقديم بعض خدمات الاتصالات خلال مدد محددة بأقل من أسعارها </a:t>
            </a:r>
            <a:r>
              <a:rPr lang="ar-EG" sz="2800" b="1" dirty="0" smtClean="0">
                <a:solidFill>
                  <a:srgbClr val="FF0000"/>
                </a:solidFill>
                <a:latin typeface="Sakkal Majalla" pitchFamily="2" charset="-78"/>
                <a:cs typeface="Sakkal Majalla" pitchFamily="2" charset="-78"/>
              </a:rPr>
              <a:t>المعتمدة (عروض الشركات )</a:t>
            </a:r>
            <a:r>
              <a:rPr lang="ar-EG" sz="2800" b="1" dirty="0" smtClean="0">
                <a:solidFill>
                  <a:srgbClr val="0000FF"/>
                </a:solidFill>
                <a:latin typeface="Sakkal Majalla" pitchFamily="2" charset="-78"/>
                <a:cs typeface="Sakkal Majalla" pitchFamily="2" charset="-78"/>
              </a:rPr>
              <a:t>، </a:t>
            </a:r>
            <a:r>
              <a:rPr lang="ar-EG" sz="2800" b="1" dirty="0">
                <a:solidFill>
                  <a:srgbClr val="0000FF"/>
                </a:solidFill>
                <a:latin typeface="Sakkal Majalla" pitchFamily="2" charset="-78"/>
                <a:cs typeface="Sakkal Majalla" pitchFamily="2" charset="-78"/>
              </a:rPr>
              <a:t>وعلى المجلس إلغاء هذه الموافقة في حالة الإخلال بقواعد المنافسة الحرة أو بمستوى أداء الخدمة</a:t>
            </a:r>
            <a:r>
              <a:rPr lang="ar-EG" sz="2800" b="1" dirty="0" smtClean="0">
                <a:solidFill>
                  <a:srgbClr val="0000FF"/>
                </a:solidFill>
                <a:latin typeface="Sakkal Majalla" pitchFamily="2" charset="-78"/>
                <a:cs typeface="Sakkal Majalla" pitchFamily="2" charset="-78"/>
              </a:rPr>
              <a:t>.</a:t>
            </a:r>
          </a:p>
          <a:p>
            <a:pPr algn="just"/>
            <a:r>
              <a:rPr lang="ar-EG" b="1" u="sng" dirty="0">
                <a:solidFill>
                  <a:srgbClr val="FF0000"/>
                </a:solidFill>
                <a:latin typeface="Sakkal Majalla" pitchFamily="2" charset="-78"/>
                <a:cs typeface="Sakkal Majalla" pitchFamily="2" charset="-78"/>
              </a:rPr>
              <a:t>المادة 29:</a:t>
            </a:r>
          </a:p>
          <a:p>
            <a:pPr marL="114300" indent="0" algn="just">
              <a:buNone/>
            </a:pPr>
            <a:r>
              <a:rPr lang="ar-EG" b="1" dirty="0">
                <a:solidFill>
                  <a:srgbClr val="0000FF"/>
                </a:solidFill>
                <a:latin typeface="Sakkal Majalla" pitchFamily="2" charset="-78"/>
                <a:cs typeface="Sakkal Majalla" pitchFamily="2" charset="-78"/>
              </a:rPr>
              <a:t>إذا نشأ </a:t>
            </a:r>
            <a:r>
              <a:rPr lang="ar-EG" b="1" dirty="0">
                <a:solidFill>
                  <a:srgbClr val="FF0000"/>
                </a:solidFill>
                <a:latin typeface="Sakkal Majalla" pitchFamily="2" charset="-78"/>
                <a:cs typeface="Sakkal Majalla" pitchFamily="2" charset="-78"/>
              </a:rPr>
              <a:t>نزاع بين مقدمي الخدمات </a:t>
            </a:r>
            <a:r>
              <a:rPr lang="ar-EG" b="1" dirty="0">
                <a:solidFill>
                  <a:srgbClr val="0000FF"/>
                </a:solidFill>
                <a:latin typeface="Sakkal Majalla" pitchFamily="2" charset="-78"/>
                <a:cs typeface="Sakkal Majalla" pitchFamily="2" charset="-78"/>
              </a:rPr>
              <a:t>في شأن </a:t>
            </a:r>
            <a:r>
              <a:rPr lang="ar-EG" b="1" dirty="0">
                <a:solidFill>
                  <a:srgbClr val="FF0000"/>
                </a:solidFill>
                <a:latin typeface="Sakkal Majalla" pitchFamily="2" charset="-78"/>
                <a:cs typeface="Sakkal Majalla" pitchFamily="2" charset="-78"/>
              </a:rPr>
              <a:t>اتفاقيات الترابط </a:t>
            </a:r>
            <a:r>
              <a:rPr lang="ar-EG" b="1" dirty="0">
                <a:solidFill>
                  <a:srgbClr val="0000FF"/>
                </a:solidFill>
                <a:latin typeface="Sakkal Majalla" pitchFamily="2" charset="-78"/>
                <a:cs typeface="Sakkal Majalla" pitchFamily="2" charset="-78"/>
              </a:rPr>
              <a:t>المبرمة </a:t>
            </a:r>
            <a:r>
              <a:rPr lang="ar-EG" b="1" dirty="0" smtClean="0">
                <a:solidFill>
                  <a:srgbClr val="0000FF"/>
                </a:solidFill>
                <a:latin typeface="Sakkal Majalla" pitchFamily="2" charset="-78"/>
                <a:cs typeface="Sakkal Majalla" pitchFamily="2" charset="-78"/>
              </a:rPr>
              <a:t>بينهم ( </a:t>
            </a:r>
            <a:r>
              <a:rPr lang="ar-EG" b="1" dirty="0" smtClean="0">
                <a:solidFill>
                  <a:srgbClr val="FF0000"/>
                </a:solidFill>
                <a:latin typeface="Sakkal Majalla" pitchFamily="2" charset="-78"/>
                <a:cs typeface="Sakkal Majalla" pitchFamily="2" charset="-78"/>
              </a:rPr>
              <a:t>اسعار المكالمات فيما بينهم</a:t>
            </a:r>
            <a:r>
              <a:rPr lang="ar-EG" b="1" dirty="0" smtClean="0">
                <a:solidFill>
                  <a:srgbClr val="0000FF"/>
                </a:solidFill>
                <a:latin typeface="Sakkal Majalla" pitchFamily="2" charset="-78"/>
                <a:cs typeface="Sakkal Majalla" pitchFamily="2" charset="-78"/>
              </a:rPr>
              <a:t>)، </a:t>
            </a:r>
            <a:r>
              <a:rPr lang="ar-EG" b="1" dirty="0">
                <a:solidFill>
                  <a:srgbClr val="0000FF"/>
                </a:solidFill>
                <a:latin typeface="Sakkal Majalla" pitchFamily="2" charset="-78"/>
                <a:cs typeface="Sakkal Majalla" pitchFamily="2" charset="-78"/>
              </a:rPr>
              <a:t>عرض هذا النزاع على الجهاز لإصدار قرار فيه </a:t>
            </a:r>
            <a:r>
              <a:rPr lang="ar-EG" b="1" dirty="0" smtClean="0">
                <a:solidFill>
                  <a:srgbClr val="0000FF"/>
                </a:solidFill>
                <a:latin typeface="Sakkal Majalla" pitchFamily="2" charset="-78"/>
                <a:cs typeface="Sakkal Majalla" pitchFamily="2" charset="-78"/>
              </a:rPr>
              <a:t>وبما </a:t>
            </a:r>
            <a:r>
              <a:rPr lang="ar-EG" b="1" dirty="0">
                <a:solidFill>
                  <a:srgbClr val="0000FF"/>
                </a:solidFill>
                <a:latin typeface="Sakkal Majalla" pitchFamily="2" charset="-78"/>
                <a:cs typeface="Sakkal Majalla" pitchFamily="2" charset="-78"/>
              </a:rPr>
              <a:t>لا ينطوي على تمييز بين مقدمي الخدمة أو فيما يتحملونه من تكاليف الترابط، وبحيث لا يكون تجاوز التكاليف الفعلية للترابط وخدماته وتجهيزاته إلا بما يحقق عائد استثماريا </a:t>
            </a:r>
            <a:r>
              <a:rPr lang="ar-EG" b="1" dirty="0" smtClean="0">
                <a:solidFill>
                  <a:srgbClr val="0000FF"/>
                </a:solidFill>
                <a:latin typeface="Sakkal Majalla" pitchFamily="2" charset="-78"/>
                <a:cs typeface="Sakkal Majalla" pitchFamily="2" charset="-78"/>
              </a:rPr>
              <a:t>معقولا ويكون </a:t>
            </a:r>
            <a:r>
              <a:rPr lang="ar-EG" b="1" dirty="0">
                <a:solidFill>
                  <a:srgbClr val="0000FF"/>
                </a:solidFill>
                <a:latin typeface="Sakkal Majalla" pitchFamily="2" charset="-78"/>
                <a:cs typeface="Sakkal Majalla" pitchFamily="2" charset="-78"/>
              </a:rPr>
              <a:t>القرار الصادر من الجهاز في النزاع </a:t>
            </a:r>
            <a:r>
              <a:rPr lang="ar-EG" b="1" dirty="0" smtClean="0">
                <a:solidFill>
                  <a:srgbClr val="0000FF"/>
                </a:solidFill>
                <a:latin typeface="Sakkal Majalla" pitchFamily="2" charset="-78"/>
                <a:cs typeface="Sakkal Majalla" pitchFamily="2" charset="-78"/>
              </a:rPr>
              <a:t>نهائيا وملزم لكافة الاطراف</a:t>
            </a:r>
            <a:endParaRPr lang="ar-EG" b="1" dirty="0">
              <a:solidFill>
                <a:srgbClr val="0000FF"/>
              </a:solidFill>
              <a:latin typeface="Sakkal Majalla" pitchFamily="2" charset="-78"/>
              <a:cs typeface="Sakkal Majalla" pitchFamily="2" charset="-78"/>
            </a:endParaRPr>
          </a:p>
          <a:p>
            <a:pPr marL="114300" indent="0" algn="just">
              <a:buNone/>
            </a:pPr>
            <a:r>
              <a:rPr lang="ar-EG" b="1" dirty="0">
                <a:solidFill>
                  <a:srgbClr val="FF0000"/>
                </a:solidFill>
                <a:latin typeface="Sakkal Majalla" pitchFamily="2" charset="-78"/>
                <a:cs typeface="Sakkal Majalla" pitchFamily="2" charset="-78"/>
              </a:rPr>
              <a:t>ولا يجوز التقاضي بشأن النزاع إلا بعد صدور قرار فيه من الجهاز أو مضي ستين يوما من تاريخ عرض النزاع عليه أيهما أقرب.</a:t>
            </a:r>
          </a:p>
          <a:p>
            <a:pPr marL="114300" indent="0" algn="just">
              <a:buNone/>
            </a:pPr>
            <a:r>
              <a:rPr lang="ar-EG" b="1" u="sng" dirty="0" smtClean="0">
                <a:solidFill>
                  <a:srgbClr val="C00000"/>
                </a:solidFill>
                <a:latin typeface="Sakkal Majalla" pitchFamily="2" charset="-78"/>
                <a:cs typeface="Sakkal Majalla" pitchFamily="2" charset="-78"/>
              </a:rPr>
              <a:t>س9 </a:t>
            </a:r>
            <a:r>
              <a:rPr lang="ar-EG" b="1" u="sng" dirty="0">
                <a:solidFill>
                  <a:srgbClr val="C00000"/>
                </a:solidFill>
                <a:latin typeface="Sakkal Majalla" pitchFamily="2" charset="-78"/>
                <a:cs typeface="Sakkal Majalla" pitchFamily="2" charset="-78"/>
              </a:rPr>
              <a:t>/ اذكر التصرف القانوني إذا نشأ نزاع بين مقدمي الخدمات في شأن اتفاقيات الترابط المبرمة بينهم </a:t>
            </a:r>
            <a:endParaRPr lang="ar-EG" sz="2800" b="1" u="sng" dirty="0">
              <a:solidFill>
                <a:srgbClr val="C00000"/>
              </a:solidFill>
              <a:latin typeface="Sakkal Majalla" pitchFamily="2" charset="-78"/>
              <a:cs typeface="Sakkal Majalla" pitchFamily="2" charset="-78"/>
            </a:endParaRPr>
          </a:p>
          <a:p>
            <a:pPr marL="114300" indent="0" algn="just">
              <a:buNone/>
            </a:pPr>
            <a:endParaRPr lang="ar-EG" b="1" dirty="0">
              <a:solidFill>
                <a:srgbClr val="0000FF"/>
              </a:solidFill>
              <a:latin typeface="Sakkal Majalla" pitchFamily="2" charset="-78"/>
              <a:cs typeface="Sakkal Majalla" pitchFamily="2" charset="-78"/>
            </a:endParaRPr>
          </a:p>
          <a:p>
            <a:pPr marL="114300" indent="0" algn="just" rtl="1">
              <a:buNone/>
            </a:pPr>
            <a:endParaRPr lang="ar-EG" sz="2800"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1806442199"/>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4624"/>
            <a:ext cx="9036496" cy="6813376"/>
          </a:xfrm>
        </p:spPr>
        <p:txBody>
          <a:bodyPr>
            <a:noAutofit/>
          </a:bodyPr>
          <a:lstStyle/>
          <a:p>
            <a:pPr algn="just" rtl="1"/>
            <a:r>
              <a:rPr lang="ar-EG" sz="2800" b="1" u="sng" dirty="0" smtClean="0">
                <a:solidFill>
                  <a:srgbClr val="FF0000"/>
                </a:solidFill>
                <a:latin typeface="Sakkal Majalla" pitchFamily="2" charset="-78"/>
                <a:cs typeface="Sakkal Majalla" pitchFamily="2" charset="-78"/>
              </a:rPr>
              <a:t>المادة </a:t>
            </a:r>
            <a:r>
              <a:rPr lang="ar-EG" sz="2800" b="1" u="sng" dirty="0">
                <a:solidFill>
                  <a:srgbClr val="FF0000"/>
                </a:solidFill>
                <a:latin typeface="Sakkal Majalla" pitchFamily="2" charset="-78"/>
                <a:cs typeface="Sakkal Majalla" pitchFamily="2" charset="-78"/>
              </a:rPr>
              <a:t>30:</a:t>
            </a:r>
          </a:p>
          <a:p>
            <a:pPr marL="114300" indent="0" algn="just" rtl="1">
              <a:buNone/>
            </a:pPr>
            <a:r>
              <a:rPr lang="ar-EG" sz="2800" b="1" dirty="0">
                <a:solidFill>
                  <a:srgbClr val="FF0000"/>
                </a:solidFill>
                <a:latin typeface="Sakkal Majalla" pitchFamily="2" charset="-78"/>
                <a:cs typeface="Sakkal Majalla" pitchFamily="2" charset="-78"/>
              </a:rPr>
              <a:t>يحظر على مقدمي أكثر من خدمة اتصالات مرخص بها دعم إحدى هذه الخدمات على حساب خدمة </a:t>
            </a:r>
            <a:r>
              <a:rPr lang="ar-EG" sz="2800" b="1" dirty="0" smtClean="0">
                <a:solidFill>
                  <a:srgbClr val="FF0000"/>
                </a:solidFill>
                <a:latin typeface="Sakkal Majalla" pitchFamily="2" charset="-78"/>
                <a:cs typeface="Sakkal Majalla" pitchFamily="2" charset="-78"/>
              </a:rPr>
              <a:t>أخرى</a:t>
            </a:r>
            <a:r>
              <a:rPr lang="ar-EG" sz="2800" b="1" dirty="0" smtClean="0">
                <a:solidFill>
                  <a:srgbClr val="0000FF"/>
                </a:solidFill>
                <a:latin typeface="Sakkal Majalla" pitchFamily="2" charset="-78"/>
                <a:cs typeface="Sakkal Majalla" pitchFamily="2" charset="-78"/>
              </a:rPr>
              <a:t> </a:t>
            </a:r>
          </a:p>
          <a:p>
            <a:pPr algn="just"/>
            <a:r>
              <a:rPr lang="ar-EG" b="1" u="sng" dirty="0" smtClean="0">
                <a:solidFill>
                  <a:srgbClr val="FF0000"/>
                </a:solidFill>
                <a:latin typeface="Sakkal Majalla" pitchFamily="2" charset="-78"/>
                <a:cs typeface="Sakkal Majalla" pitchFamily="2" charset="-78"/>
              </a:rPr>
              <a:t>المادة </a:t>
            </a:r>
            <a:r>
              <a:rPr lang="ar-EG" b="1" u="sng" dirty="0">
                <a:solidFill>
                  <a:srgbClr val="FF0000"/>
                </a:solidFill>
                <a:latin typeface="Sakkal Majalla" pitchFamily="2" charset="-78"/>
                <a:cs typeface="Sakkal Majalla" pitchFamily="2" charset="-78"/>
              </a:rPr>
              <a:t>31:</a:t>
            </a:r>
          </a:p>
          <a:p>
            <a:pPr marL="114300" indent="0" algn="just">
              <a:buNone/>
            </a:pPr>
            <a:r>
              <a:rPr lang="ar-EG" b="1" dirty="0">
                <a:solidFill>
                  <a:srgbClr val="FF0000"/>
                </a:solidFill>
                <a:latin typeface="Sakkal Majalla" pitchFamily="2" charset="-78"/>
                <a:cs typeface="Sakkal Majalla" pitchFamily="2" charset="-78"/>
              </a:rPr>
              <a:t>لا يجوز - في جميع الأحوال - أن يتنازل المرخص له إلى الغير عن الترخيص الصادر له </a:t>
            </a:r>
            <a:r>
              <a:rPr lang="ar-EG" b="1" dirty="0">
                <a:solidFill>
                  <a:srgbClr val="0000FF"/>
                </a:solidFill>
                <a:latin typeface="Sakkal Majalla" pitchFamily="2" charset="-78"/>
                <a:cs typeface="Sakkal Majalla" pitchFamily="2" charset="-78"/>
              </a:rPr>
              <a:t>بإنشاء أو تشغيل الشبكات أو تقديم خدمات الاتصالات، إلا بعد الحصول على موافقة مسبقة من الجهاز وفقا للشروط التي يحددها مجلس الإدارة</a:t>
            </a:r>
            <a:r>
              <a:rPr lang="ar-EG" b="1" dirty="0" smtClean="0">
                <a:solidFill>
                  <a:srgbClr val="0000FF"/>
                </a:solidFill>
                <a:latin typeface="Sakkal Majalla" pitchFamily="2" charset="-78"/>
                <a:cs typeface="Sakkal Majalla" pitchFamily="2" charset="-78"/>
              </a:rPr>
              <a:t>.</a:t>
            </a:r>
          </a:p>
          <a:p>
            <a:pPr algn="just"/>
            <a:r>
              <a:rPr lang="ar-EG" b="1" u="sng" dirty="0">
                <a:solidFill>
                  <a:srgbClr val="FF0000"/>
                </a:solidFill>
                <a:latin typeface="Sakkal Majalla" pitchFamily="2" charset="-78"/>
                <a:cs typeface="Sakkal Majalla" pitchFamily="2" charset="-78"/>
              </a:rPr>
              <a:t>المادة 33:</a:t>
            </a:r>
          </a:p>
          <a:p>
            <a:pPr marL="114300" indent="0" algn="just">
              <a:buNone/>
            </a:pPr>
            <a:r>
              <a:rPr lang="ar-EG" b="1" dirty="0">
                <a:latin typeface="Sakkal Majalla" pitchFamily="2" charset="-78"/>
                <a:cs typeface="Sakkal Majalla" pitchFamily="2" charset="-78"/>
              </a:rPr>
              <a:t>للمرخص له بإنشاء شبكة للاتصالات، </a:t>
            </a:r>
            <a:r>
              <a:rPr lang="ar-EG" b="1" dirty="0">
                <a:solidFill>
                  <a:srgbClr val="FF0000"/>
                </a:solidFill>
                <a:latin typeface="Sakkal Majalla" pitchFamily="2" charset="-78"/>
                <a:cs typeface="Sakkal Majalla" pitchFamily="2" charset="-78"/>
              </a:rPr>
              <a:t>الاتفاق مع مرخص له أخر على استخدام مسارات شبكته</a:t>
            </a:r>
            <a:r>
              <a:rPr lang="ar-EG" b="1" dirty="0">
                <a:latin typeface="Sakkal Majalla" pitchFamily="2" charset="-78"/>
                <a:cs typeface="Sakkal Majalla" pitchFamily="2" charset="-78"/>
              </a:rPr>
              <a:t> </a:t>
            </a:r>
            <a:r>
              <a:rPr lang="ar-EG" b="1" dirty="0">
                <a:solidFill>
                  <a:srgbClr val="0000FF"/>
                </a:solidFill>
                <a:latin typeface="Sakkal Majalla" pitchFamily="2" charset="-78"/>
                <a:cs typeface="Sakkal Majalla" pitchFamily="2" charset="-78"/>
              </a:rPr>
              <a:t>بمقابل عادل يتفقان عليه ( </a:t>
            </a:r>
            <a:r>
              <a:rPr lang="ar-EG" b="1" dirty="0">
                <a:solidFill>
                  <a:srgbClr val="FF0000"/>
                </a:solidFill>
                <a:latin typeface="Sakkal Majalla" pitchFamily="2" charset="-78"/>
                <a:cs typeface="Sakkal Majalla" pitchFamily="2" charset="-78"/>
              </a:rPr>
              <a:t>مثال : استخدام شركه اتصالات مصر لابراج الشركات الاخري في بدايتها</a:t>
            </a:r>
            <a:r>
              <a:rPr lang="ar-EG" b="1" dirty="0">
                <a:solidFill>
                  <a:srgbClr val="0000FF"/>
                </a:solidFill>
                <a:latin typeface="Sakkal Majalla" pitchFamily="2" charset="-78"/>
                <a:cs typeface="Sakkal Majalla" pitchFamily="2" charset="-78"/>
              </a:rPr>
              <a:t>).</a:t>
            </a:r>
          </a:p>
          <a:p>
            <a:pPr marL="114300" indent="0" algn="just">
              <a:buNone/>
            </a:pPr>
            <a:r>
              <a:rPr lang="ar-EG" b="1" dirty="0">
                <a:solidFill>
                  <a:srgbClr val="0000FF"/>
                </a:solidFill>
                <a:latin typeface="Sakkal Majalla" pitchFamily="2" charset="-78"/>
                <a:cs typeface="Sakkal Majalla" pitchFamily="2" charset="-78"/>
              </a:rPr>
              <a:t>فإذا تعذر الاتفاق ولم يكن هناك بديل أخر يعرض الأمر على الجهاز لإصدار قرار نهائي في هذا الشأن.</a:t>
            </a:r>
          </a:p>
          <a:p>
            <a:pPr marL="114300" indent="0" algn="just">
              <a:buNone/>
            </a:pPr>
            <a:endParaRPr lang="ar-EG" b="1" dirty="0">
              <a:solidFill>
                <a:srgbClr val="0000FF"/>
              </a:solidFill>
              <a:latin typeface="Sakkal Majalla" pitchFamily="2" charset="-78"/>
              <a:cs typeface="Sakkal Majalla" pitchFamily="2" charset="-78"/>
            </a:endParaRPr>
          </a:p>
          <a:p>
            <a:pPr marL="114300" indent="0" algn="just" rtl="1">
              <a:buNone/>
            </a:pPr>
            <a:endParaRPr lang="ar-EG" sz="2800"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4161922808"/>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8640"/>
            <a:ext cx="8735888" cy="6408712"/>
          </a:xfrm>
        </p:spPr>
        <p:txBody>
          <a:bodyPr>
            <a:noAutofit/>
          </a:bodyPr>
          <a:lstStyle/>
          <a:p>
            <a:pPr algn="just"/>
            <a:r>
              <a:rPr lang="ar-EG" b="1" u="sng" dirty="0" smtClean="0">
                <a:solidFill>
                  <a:srgbClr val="FF0000"/>
                </a:solidFill>
                <a:latin typeface="Sakkal Majalla" pitchFamily="2" charset="-78"/>
                <a:cs typeface="Sakkal Majalla" pitchFamily="2" charset="-78"/>
              </a:rPr>
              <a:t>المادة </a:t>
            </a:r>
            <a:r>
              <a:rPr lang="ar-EG" b="1" u="sng" dirty="0">
                <a:solidFill>
                  <a:srgbClr val="FF0000"/>
                </a:solidFill>
                <a:latin typeface="Sakkal Majalla" pitchFamily="2" charset="-78"/>
                <a:cs typeface="Sakkal Majalla" pitchFamily="2" charset="-78"/>
              </a:rPr>
              <a:t>34:</a:t>
            </a:r>
          </a:p>
          <a:p>
            <a:pPr marL="114300" indent="0" algn="just">
              <a:buNone/>
            </a:pPr>
            <a:r>
              <a:rPr lang="ar-EG" b="1" dirty="0">
                <a:solidFill>
                  <a:srgbClr val="0000FF"/>
                </a:solidFill>
                <a:latin typeface="Sakkal Majalla" pitchFamily="2" charset="-78"/>
                <a:cs typeface="Sakkal Majalla" pitchFamily="2" charset="-78"/>
              </a:rPr>
              <a:t>يجوز - عند الحاجة - للمرخص له بإنشاء شبكة اتصالات أو بتقديم خدمة اتصالات </a:t>
            </a:r>
            <a:r>
              <a:rPr lang="ar-EG" b="1" dirty="0">
                <a:solidFill>
                  <a:srgbClr val="FF0000"/>
                </a:solidFill>
                <a:latin typeface="Sakkal Majalla" pitchFamily="2" charset="-78"/>
                <a:cs typeface="Sakkal Majalla" pitchFamily="2" charset="-78"/>
              </a:rPr>
              <a:t>استخدام مكونات شبكة </a:t>
            </a:r>
            <a:r>
              <a:rPr lang="ar-EG" b="1" dirty="0" smtClean="0">
                <a:solidFill>
                  <a:srgbClr val="FF0000"/>
                </a:solidFill>
                <a:latin typeface="Sakkal Majalla" pitchFamily="2" charset="-78"/>
                <a:cs typeface="Sakkal Majalla" pitchFamily="2" charset="-78"/>
              </a:rPr>
              <a:t>( مثال : وضع </a:t>
            </a:r>
            <a:r>
              <a:rPr lang="ar-EG" b="1" dirty="0">
                <a:solidFill>
                  <a:srgbClr val="FF0000"/>
                </a:solidFill>
                <a:latin typeface="Sakkal Majalla" pitchFamily="2" charset="-78"/>
                <a:cs typeface="Sakkal Majalla" pitchFamily="2" charset="-78"/>
              </a:rPr>
              <a:t>اجهزه الانترنت في السنترالات </a:t>
            </a:r>
            <a:r>
              <a:rPr lang="ar-EG" b="1" dirty="0" smtClean="0">
                <a:solidFill>
                  <a:srgbClr val="FF0000"/>
                </a:solidFill>
                <a:latin typeface="Sakkal Majalla" pitchFamily="2" charset="-78"/>
                <a:cs typeface="Sakkal Majalla" pitchFamily="2" charset="-78"/>
              </a:rPr>
              <a:t>)</a:t>
            </a:r>
            <a:r>
              <a:rPr lang="ar-EG" b="1" dirty="0" smtClean="0">
                <a:solidFill>
                  <a:srgbClr val="0000FF"/>
                </a:solidFill>
                <a:latin typeface="Sakkal Majalla" pitchFamily="2" charset="-78"/>
                <a:cs typeface="Sakkal Majalla" pitchFamily="2" charset="-78"/>
              </a:rPr>
              <a:t> </a:t>
            </a:r>
            <a:r>
              <a:rPr lang="ar-EG" b="1" dirty="0">
                <a:solidFill>
                  <a:srgbClr val="0000FF"/>
                </a:solidFill>
                <a:latin typeface="Sakkal Majalla" pitchFamily="2" charset="-78"/>
                <a:cs typeface="Sakkal Majalla" pitchFamily="2" charset="-78"/>
              </a:rPr>
              <a:t>خاصة بمرخص له أخر، وذلك وفقا لما يتفقان عليه من قواعد وبمقابل عادل</a:t>
            </a:r>
            <a:r>
              <a:rPr lang="ar-EG" b="1" dirty="0" smtClean="0">
                <a:solidFill>
                  <a:srgbClr val="0000FF"/>
                </a:solidFill>
                <a:latin typeface="Sakkal Majalla" pitchFamily="2" charset="-78"/>
                <a:cs typeface="Sakkal Majalla" pitchFamily="2" charset="-78"/>
              </a:rPr>
              <a:t>.</a:t>
            </a:r>
          </a:p>
          <a:p>
            <a:pPr algn="just"/>
            <a:r>
              <a:rPr lang="ar-EG" b="1" u="sng" dirty="0">
                <a:solidFill>
                  <a:srgbClr val="FF0000"/>
                </a:solidFill>
                <a:latin typeface="Sakkal Majalla" pitchFamily="2" charset="-78"/>
                <a:cs typeface="Sakkal Majalla" pitchFamily="2" charset="-78"/>
              </a:rPr>
              <a:t>المادة 35:</a:t>
            </a:r>
          </a:p>
          <a:p>
            <a:pPr marL="114300" indent="0" algn="just">
              <a:buNone/>
            </a:pPr>
            <a:r>
              <a:rPr lang="ar-EG" b="1" dirty="0">
                <a:solidFill>
                  <a:srgbClr val="0000FF"/>
                </a:solidFill>
                <a:latin typeface="Sakkal Majalla" pitchFamily="2" charset="-78"/>
                <a:cs typeface="Sakkal Majalla" pitchFamily="2" charset="-78"/>
              </a:rPr>
              <a:t>للمرخص له بإنشاء شبكة اتصالات ـ وفى الحدود التي يتطلبها هذا الإنشاء - الحق في </a:t>
            </a:r>
            <a:r>
              <a:rPr lang="ar-EG" b="1" dirty="0">
                <a:solidFill>
                  <a:srgbClr val="FF0000"/>
                </a:solidFill>
                <a:latin typeface="Sakkal Majalla" pitchFamily="2" charset="-78"/>
                <a:cs typeface="Sakkal Majalla" pitchFamily="2" charset="-78"/>
              </a:rPr>
              <a:t>مد كابلات أو موصلات أرضية أو هوائية أو إقامة أعمدة أو أبراج أو تركيبات على الطرق والشوارع والميادين العامة أو الممرات المائية وخطوط السكك الحديدية</a:t>
            </a:r>
            <a:r>
              <a:rPr lang="ar-EG" b="1" dirty="0">
                <a:latin typeface="Sakkal Majalla" pitchFamily="2" charset="-78"/>
                <a:cs typeface="Sakkal Majalla" pitchFamily="2" charset="-78"/>
              </a:rPr>
              <a:t>، وذلك بعد </a:t>
            </a:r>
            <a:r>
              <a:rPr lang="ar-EG" b="1" dirty="0">
                <a:solidFill>
                  <a:srgbClr val="0000FF"/>
                </a:solidFill>
                <a:latin typeface="Sakkal Majalla" pitchFamily="2" charset="-78"/>
                <a:cs typeface="Sakkal Majalla" pitchFamily="2" charset="-78"/>
              </a:rPr>
              <a:t>الحصول على ما يلزم من الموافقات والتراخيص والتصاريح من القوات المسلحة والجهات المختصة مع مراعاة المعايير والاشتراطات البيئية والصحية قبل البدء في تلك الأعمال، ويسري ذلك على صيانة هذه المنشآت أو تعديل مساراتها.</a:t>
            </a:r>
          </a:p>
          <a:p>
            <a:pPr marL="114300" indent="0" algn="just">
              <a:buNone/>
            </a:pPr>
            <a:endParaRPr lang="ar-EG" b="1" dirty="0">
              <a:solidFill>
                <a:srgbClr val="0000FF"/>
              </a:solidFill>
              <a:latin typeface="Sakkal Majalla" pitchFamily="2" charset="-78"/>
              <a:cs typeface="Sakkal Majalla" pitchFamily="2" charset="-78"/>
            </a:endParaRPr>
          </a:p>
          <a:p>
            <a:pPr marL="114300" indent="0" algn="just">
              <a:buNone/>
            </a:pPr>
            <a:endParaRPr lang="ar-EG"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3428720981"/>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themeOverride>
</file>

<file path=ppt/theme/themeOverride2.xml><?xml version="1.0" encoding="utf-8"?>
<a:themeOverride xmlns:a="http://schemas.openxmlformats.org/drawingml/2006/main">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themeOverride>
</file>

<file path=docProps/app.xml><?xml version="1.0" encoding="utf-8"?>
<Properties xmlns="http://schemas.openxmlformats.org/officeDocument/2006/extended-properties" xmlns:vt="http://schemas.openxmlformats.org/officeDocument/2006/docPropsVTypes">
  <Template/>
  <TotalTime>5567</TotalTime>
  <Words>1498</Words>
  <Application>Microsoft Office PowerPoint</Application>
  <PresentationFormat>On-screen Show (4:3)</PresentationFormat>
  <Paragraphs>103</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Thermal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Study Novel Investigations on Simulation Methods for SAW Devices</dc:title>
  <dc:creator>Doha-Hagar</dc:creator>
  <cp:lastModifiedBy>Moataz</cp:lastModifiedBy>
  <cp:revision>1552</cp:revision>
  <cp:lastPrinted>2016-10-18T19:19:57Z</cp:lastPrinted>
  <dcterms:created xsi:type="dcterms:W3CDTF">2016-02-27T18:41:27Z</dcterms:created>
  <dcterms:modified xsi:type="dcterms:W3CDTF">2017-10-23T20:45:15Z</dcterms:modified>
</cp:coreProperties>
</file>